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67" r:id="rId5"/>
    <p:sldId id="402" r:id="rId6"/>
    <p:sldId id="397" r:id="rId7"/>
    <p:sldId id="400" r:id="rId8"/>
    <p:sldId id="401" r:id="rId9"/>
    <p:sldId id="381" r:id="rId10"/>
    <p:sldId id="382" r:id="rId11"/>
    <p:sldId id="383" r:id="rId12"/>
    <p:sldId id="384" r:id="rId13"/>
    <p:sldId id="388" r:id="rId14"/>
    <p:sldId id="389" r:id="rId15"/>
    <p:sldId id="390" r:id="rId16"/>
    <p:sldId id="391" r:id="rId17"/>
    <p:sldId id="392" r:id="rId18"/>
    <p:sldId id="385" r:id="rId19"/>
    <p:sldId id="393" r:id="rId20"/>
    <p:sldId id="386" r:id="rId21"/>
    <p:sldId id="387" r:id="rId22"/>
    <p:sldId id="394" r:id="rId23"/>
    <p:sldId id="395" r:id="rId24"/>
    <p:sldId id="406" r:id="rId25"/>
    <p:sldId id="396" r:id="rId26"/>
    <p:sldId id="407" r:id="rId27"/>
    <p:sldId id="408" r:id="rId28"/>
    <p:sldId id="409" r:id="rId29"/>
    <p:sldId id="403" r:id="rId30"/>
    <p:sldId id="38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7E9EE0-01BB-5693-FA86-A24C0CDAD4AA}" name="Joao Paulo Alexandre de Sousa" initials="JPAdS" userId="S::joao.alexandre@cgu.gov.br::1e767172-b6d5-4946-aea1-56935ecbbf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591"/>
    <a:srgbClr val="585247"/>
    <a:srgbClr val="E0E4AA"/>
    <a:srgbClr val="F4E3C9"/>
    <a:srgbClr val="B9BC52"/>
    <a:srgbClr val="EAC295"/>
    <a:srgbClr val="655886"/>
    <a:srgbClr val="000000"/>
    <a:srgbClr val="112138"/>
    <a:srgbClr val="E2E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84" autoAdjust="0"/>
  </p:normalViewPr>
  <p:slideViewPr>
    <p:cSldViewPr snapToGrid="0">
      <p:cViewPr>
        <p:scale>
          <a:sx n="80" d="100"/>
          <a:sy n="80" d="100"/>
        </p:scale>
        <p:origin x="120" y="6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FE5B4-1DA6-4ABC-A6E9-F36FB74769E8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2957E2C-D87E-44F4-AB9E-91AFEEEA3A28}">
      <dgm:prSet phldrT="[Texto]" custT="1"/>
      <dgm:spPr/>
      <dgm:t>
        <a:bodyPr/>
        <a:lstStyle/>
        <a:p>
          <a:pPr algn="ctr"/>
          <a:r>
            <a:rPr lang="pt-BR" sz="1200"/>
            <a:t>Atividades, interação e experimentação</a:t>
          </a:r>
        </a:p>
      </dgm:t>
    </dgm:pt>
    <dgm:pt modelId="{8F9A8704-94FC-42AE-B0C5-35FA529DCE42}" type="parTrans" cxnId="{05BCC4C9-6D28-4DA2-8E99-C24E75724490}">
      <dgm:prSet/>
      <dgm:spPr/>
      <dgm:t>
        <a:bodyPr/>
        <a:lstStyle/>
        <a:p>
          <a:endParaRPr lang="pt-BR" sz="2000"/>
        </a:p>
      </dgm:t>
    </dgm:pt>
    <dgm:pt modelId="{C4BA787B-A970-40EC-9AFD-9AB33AEB88E0}" type="sibTrans" cxnId="{05BCC4C9-6D28-4DA2-8E99-C24E75724490}">
      <dgm:prSet/>
      <dgm:spPr/>
      <dgm:t>
        <a:bodyPr/>
        <a:lstStyle/>
        <a:p>
          <a:endParaRPr lang="pt-BR" sz="2000"/>
        </a:p>
      </dgm:t>
    </dgm:pt>
    <dgm:pt modelId="{063FB1EE-D7F8-4191-9F44-C4C40F5FFA85}">
      <dgm:prSet phldrT="[Texto]" custT="1"/>
      <dgm:spPr/>
      <dgm:t>
        <a:bodyPr/>
        <a:lstStyle/>
        <a:p>
          <a:pPr algn="ctr"/>
          <a:r>
            <a:rPr lang="pt-BR" sz="1200"/>
            <a:t>Produtos,     </a:t>
          </a:r>
        </a:p>
        <a:p>
          <a:pPr algn="ctr"/>
          <a:r>
            <a:rPr lang="pt-BR" sz="1200"/>
            <a:t> parcerias,      </a:t>
          </a:r>
        </a:p>
        <a:p>
          <a:pPr algn="ctr"/>
          <a:r>
            <a:rPr lang="pt-BR" sz="1200"/>
            <a:t>sucessos e "fracassos"</a:t>
          </a:r>
        </a:p>
      </dgm:t>
    </dgm:pt>
    <dgm:pt modelId="{D5CB7C29-5FFD-4418-9A56-21BB07D94B43}" type="parTrans" cxnId="{F1DA9CD9-8DB1-496A-BD38-2E1C3B444DA5}">
      <dgm:prSet/>
      <dgm:spPr/>
      <dgm:t>
        <a:bodyPr/>
        <a:lstStyle/>
        <a:p>
          <a:endParaRPr lang="pt-BR" sz="2000"/>
        </a:p>
      </dgm:t>
    </dgm:pt>
    <dgm:pt modelId="{647DF331-FBF3-484F-922D-D9F2AD3FD07F}" type="sibTrans" cxnId="{F1DA9CD9-8DB1-496A-BD38-2E1C3B444DA5}">
      <dgm:prSet/>
      <dgm:spPr/>
      <dgm:t>
        <a:bodyPr/>
        <a:lstStyle/>
        <a:p>
          <a:endParaRPr lang="pt-BR" sz="2000"/>
        </a:p>
      </dgm:t>
    </dgm:pt>
    <dgm:pt modelId="{BACECE78-940F-4E3A-9B52-82137E22C0A0}">
      <dgm:prSet phldrT="[Texto]" custT="1"/>
      <dgm:spPr/>
      <dgm:t>
        <a:bodyPr/>
        <a:lstStyle/>
        <a:p>
          <a:pPr algn="ctr"/>
          <a:r>
            <a:rPr lang="pt-BR" sz="1200"/>
            <a:t>Bem-estar, confiança e maturidade</a:t>
          </a:r>
        </a:p>
      </dgm:t>
    </dgm:pt>
    <dgm:pt modelId="{C97E7DE7-2BE0-4ACD-8071-BD97A7A1C325}" type="parTrans" cxnId="{CA961427-5F05-43A4-93D1-F1190580F8CE}">
      <dgm:prSet/>
      <dgm:spPr/>
      <dgm:t>
        <a:bodyPr/>
        <a:lstStyle/>
        <a:p>
          <a:endParaRPr lang="pt-BR" sz="2000"/>
        </a:p>
      </dgm:t>
    </dgm:pt>
    <dgm:pt modelId="{03DC27C7-3B84-498D-84A5-C2475F23F9F3}" type="sibTrans" cxnId="{CA961427-5F05-43A4-93D1-F1190580F8CE}">
      <dgm:prSet/>
      <dgm:spPr/>
      <dgm:t>
        <a:bodyPr/>
        <a:lstStyle/>
        <a:p>
          <a:endParaRPr lang="pt-BR" sz="2000"/>
        </a:p>
      </dgm:t>
    </dgm:pt>
    <dgm:pt modelId="{AACF7A6F-AA03-4F12-AA2D-51D5379FCD1D}">
      <dgm:prSet custT="1"/>
      <dgm:spPr>
        <a:ln w="285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ctr">
            <a:buFontTx/>
            <a:buNone/>
          </a:pPr>
          <a:r>
            <a:rPr lang="pt-BR" sz="2000" b="1" i="1">
              <a:solidFill>
                <a:srgbClr val="FF0000"/>
              </a:solidFill>
            </a:rPr>
            <a:t>Ações</a:t>
          </a:r>
        </a:p>
      </dgm:t>
    </dgm:pt>
    <dgm:pt modelId="{345F7526-7183-4BF2-8D5A-7E9F7E3B4D35}" type="parTrans" cxnId="{DA8E1AC6-5B74-4266-A52E-06CFC4CD6D52}">
      <dgm:prSet/>
      <dgm:spPr/>
      <dgm:t>
        <a:bodyPr/>
        <a:lstStyle/>
        <a:p>
          <a:endParaRPr lang="pt-BR" sz="2000"/>
        </a:p>
      </dgm:t>
    </dgm:pt>
    <dgm:pt modelId="{D299B82C-294B-46B8-81EA-5FA5DA4FE70D}" type="sibTrans" cxnId="{DA8E1AC6-5B74-4266-A52E-06CFC4CD6D52}">
      <dgm:prSet/>
      <dgm:spPr/>
      <dgm:t>
        <a:bodyPr/>
        <a:lstStyle/>
        <a:p>
          <a:endParaRPr lang="pt-BR" sz="2000"/>
        </a:p>
      </dgm:t>
    </dgm:pt>
    <dgm:pt modelId="{2E95C4ED-4734-4AF2-BDEB-BC4498020AEB}">
      <dgm:prSet custT="1"/>
      <dgm:spPr>
        <a:ln w="285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ctr">
            <a:buFontTx/>
            <a:buNone/>
          </a:pPr>
          <a:r>
            <a:rPr lang="pt-BR" sz="2000" b="1" i="1">
              <a:solidFill>
                <a:schemeClr val="accent6"/>
              </a:solidFill>
            </a:rPr>
            <a:t>Resultados</a:t>
          </a:r>
        </a:p>
      </dgm:t>
    </dgm:pt>
    <dgm:pt modelId="{99DE935A-9AAE-453A-A99D-73D357E01201}" type="parTrans" cxnId="{44EF2A69-5885-4268-93ED-1B30B971B2FA}">
      <dgm:prSet/>
      <dgm:spPr/>
      <dgm:t>
        <a:bodyPr/>
        <a:lstStyle/>
        <a:p>
          <a:endParaRPr lang="pt-BR" sz="2000"/>
        </a:p>
      </dgm:t>
    </dgm:pt>
    <dgm:pt modelId="{3564A24D-61CD-46AC-9137-C989098222D4}" type="sibTrans" cxnId="{44EF2A69-5885-4268-93ED-1B30B971B2FA}">
      <dgm:prSet/>
      <dgm:spPr/>
      <dgm:t>
        <a:bodyPr/>
        <a:lstStyle/>
        <a:p>
          <a:endParaRPr lang="pt-BR" sz="2000"/>
        </a:p>
      </dgm:t>
    </dgm:pt>
    <dgm:pt modelId="{7BC1536F-AC5A-453F-AE1E-2A9CA7C14FE2}">
      <dgm:prSet custT="1"/>
      <dgm:spPr>
        <a:ln w="28575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ctr">
            <a:buFontTx/>
            <a:buNone/>
          </a:pPr>
          <a:r>
            <a:rPr lang="pt-BR" sz="2000" b="1" i="1">
              <a:solidFill>
                <a:schemeClr val="accent4">
                  <a:lumMod val="75000"/>
                </a:schemeClr>
              </a:solidFill>
            </a:rPr>
            <a:t>Sociedade</a:t>
          </a:r>
        </a:p>
      </dgm:t>
    </dgm:pt>
    <dgm:pt modelId="{C2996AC8-90C2-449C-9AFE-EC1A939DDCC5}" type="parTrans" cxnId="{0BCE78C0-A2B6-49E1-92B7-59A538EEBF45}">
      <dgm:prSet/>
      <dgm:spPr/>
      <dgm:t>
        <a:bodyPr/>
        <a:lstStyle/>
        <a:p>
          <a:endParaRPr lang="pt-BR" sz="2000"/>
        </a:p>
      </dgm:t>
    </dgm:pt>
    <dgm:pt modelId="{1400DB1B-F5F5-4279-96D0-E3B267F33641}" type="sibTrans" cxnId="{0BCE78C0-A2B6-49E1-92B7-59A538EEBF45}">
      <dgm:prSet/>
      <dgm:spPr/>
      <dgm:t>
        <a:bodyPr/>
        <a:lstStyle/>
        <a:p>
          <a:endParaRPr lang="pt-BR" sz="2000"/>
        </a:p>
      </dgm:t>
    </dgm:pt>
    <dgm:pt modelId="{2710CEC0-A5A7-4608-97C6-8792C16BD66F}" type="pres">
      <dgm:prSet presAssocID="{C9EFE5B4-1DA6-4ABC-A6E9-F36FB74769E8}" presName="diagram" presStyleCnt="0">
        <dgm:presLayoutVars>
          <dgm:dir/>
          <dgm:animLvl val="lvl"/>
          <dgm:resizeHandles val="exact"/>
        </dgm:presLayoutVars>
      </dgm:prSet>
      <dgm:spPr/>
    </dgm:pt>
    <dgm:pt modelId="{026F1BD5-8873-4CBA-AB2D-7167E8E47313}" type="pres">
      <dgm:prSet presAssocID="{82957E2C-D87E-44F4-AB9E-91AFEEEA3A28}" presName="compNode" presStyleCnt="0"/>
      <dgm:spPr/>
    </dgm:pt>
    <dgm:pt modelId="{FCE95384-50B2-4F56-9E58-B764346951AC}" type="pres">
      <dgm:prSet presAssocID="{82957E2C-D87E-44F4-AB9E-91AFEEEA3A28}" presName="childRect" presStyleLbl="bgAcc1" presStyleIdx="0" presStyleCnt="3">
        <dgm:presLayoutVars>
          <dgm:bulletEnabled val="1"/>
        </dgm:presLayoutVars>
      </dgm:prSet>
      <dgm:spPr/>
    </dgm:pt>
    <dgm:pt modelId="{0F0E0F59-AB15-440B-BA59-67F0EBB2B9CE}" type="pres">
      <dgm:prSet presAssocID="{82957E2C-D87E-44F4-AB9E-91AFEEEA3A2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ADF64C-9B9B-4BDC-A287-4A576A37E8F3}" type="pres">
      <dgm:prSet presAssocID="{82957E2C-D87E-44F4-AB9E-91AFEEEA3A28}" presName="parentRect" presStyleLbl="alignNode1" presStyleIdx="0" presStyleCnt="3" custScaleY="139455"/>
      <dgm:spPr/>
    </dgm:pt>
    <dgm:pt modelId="{5BF65B92-D1B9-4682-A1FC-260A5804713F}" type="pres">
      <dgm:prSet presAssocID="{82957E2C-D87E-44F4-AB9E-91AFEEEA3A28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791AD6E-0758-45DC-9A16-D09259C0223F}" type="pres">
      <dgm:prSet presAssocID="{C4BA787B-A970-40EC-9AFD-9AB33AEB88E0}" presName="sibTrans" presStyleLbl="sibTrans2D1" presStyleIdx="0" presStyleCnt="0"/>
      <dgm:spPr/>
    </dgm:pt>
    <dgm:pt modelId="{3FCC9FD5-5989-42CF-A6D8-95E4209473EE}" type="pres">
      <dgm:prSet presAssocID="{063FB1EE-D7F8-4191-9F44-C4C40F5FFA85}" presName="compNode" presStyleCnt="0"/>
      <dgm:spPr/>
    </dgm:pt>
    <dgm:pt modelId="{458016E8-BE84-4195-8FC7-EAFE694EECC1}" type="pres">
      <dgm:prSet presAssocID="{063FB1EE-D7F8-4191-9F44-C4C40F5FFA85}" presName="childRect" presStyleLbl="bgAcc1" presStyleIdx="1" presStyleCnt="3">
        <dgm:presLayoutVars>
          <dgm:bulletEnabled val="1"/>
        </dgm:presLayoutVars>
      </dgm:prSet>
      <dgm:spPr/>
    </dgm:pt>
    <dgm:pt modelId="{13881BBA-FCAE-4743-97C7-50FF8B8E34D6}" type="pres">
      <dgm:prSet presAssocID="{063FB1EE-D7F8-4191-9F44-C4C40F5FFA8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9289020-1882-4274-8AC9-92ECC681A1E7}" type="pres">
      <dgm:prSet presAssocID="{063FB1EE-D7F8-4191-9F44-C4C40F5FFA85}" presName="parentRect" presStyleLbl="alignNode1" presStyleIdx="1" presStyleCnt="3" custScaleX="133822" custScaleY="144411"/>
      <dgm:spPr/>
    </dgm:pt>
    <dgm:pt modelId="{AC804852-A59F-4DF8-9E4D-6982E56D58A8}" type="pres">
      <dgm:prSet presAssocID="{063FB1EE-D7F8-4191-9F44-C4C40F5FFA85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C9FEC05-CCD0-4831-A17E-DC3871B1B29A}" type="pres">
      <dgm:prSet presAssocID="{647DF331-FBF3-484F-922D-D9F2AD3FD07F}" presName="sibTrans" presStyleLbl="sibTrans2D1" presStyleIdx="0" presStyleCnt="0"/>
      <dgm:spPr/>
    </dgm:pt>
    <dgm:pt modelId="{969A742A-5ABD-4291-AB0A-0586B0812B85}" type="pres">
      <dgm:prSet presAssocID="{BACECE78-940F-4E3A-9B52-82137E22C0A0}" presName="compNode" presStyleCnt="0"/>
      <dgm:spPr/>
    </dgm:pt>
    <dgm:pt modelId="{D80580C6-23D1-4D34-91EC-130A624CB2EE}" type="pres">
      <dgm:prSet presAssocID="{BACECE78-940F-4E3A-9B52-82137E22C0A0}" presName="childRect" presStyleLbl="bgAcc1" presStyleIdx="2" presStyleCnt="3">
        <dgm:presLayoutVars>
          <dgm:bulletEnabled val="1"/>
        </dgm:presLayoutVars>
      </dgm:prSet>
      <dgm:spPr/>
    </dgm:pt>
    <dgm:pt modelId="{70ACB432-E1D3-4441-A833-DCBE474F80B9}" type="pres">
      <dgm:prSet presAssocID="{BACECE78-940F-4E3A-9B52-82137E22C0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C354573-AD53-4A9A-9054-DB75CFA27CFE}" type="pres">
      <dgm:prSet presAssocID="{BACECE78-940F-4E3A-9B52-82137E22C0A0}" presName="parentRect" presStyleLbl="alignNode1" presStyleIdx="2" presStyleCnt="3" custScaleY="141708"/>
      <dgm:spPr/>
    </dgm:pt>
    <dgm:pt modelId="{72FCD888-73A1-461B-9E3D-0FC343612D50}" type="pres">
      <dgm:prSet presAssocID="{BACECE78-940F-4E3A-9B52-82137E22C0A0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35302906-708E-4AA4-B13D-94C11DE9BCA1}" type="presOf" srcId="{063FB1EE-D7F8-4191-9F44-C4C40F5FFA85}" destId="{F9289020-1882-4274-8AC9-92ECC681A1E7}" srcOrd="1" destOrd="0" presId="urn:microsoft.com/office/officeart/2005/8/layout/bList2"/>
    <dgm:cxn modelId="{83CAB820-241B-44E0-8DA6-08924D9E7BEB}" type="presOf" srcId="{82957E2C-D87E-44F4-AB9E-91AFEEEA3A28}" destId="{5DADF64C-9B9B-4BDC-A287-4A576A37E8F3}" srcOrd="1" destOrd="0" presId="urn:microsoft.com/office/officeart/2005/8/layout/bList2"/>
    <dgm:cxn modelId="{45EE8525-C833-4FA2-A185-2D10A3D9018F}" type="presOf" srcId="{2E95C4ED-4734-4AF2-BDEB-BC4498020AEB}" destId="{458016E8-BE84-4195-8FC7-EAFE694EECC1}" srcOrd="0" destOrd="0" presId="urn:microsoft.com/office/officeart/2005/8/layout/bList2"/>
    <dgm:cxn modelId="{CA961427-5F05-43A4-93D1-F1190580F8CE}" srcId="{C9EFE5B4-1DA6-4ABC-A6E9-F36FB74769E8}" destId="{BACECE78-940F-4E3A-9B52-82137E22C0A0}" srcOrd="2" destOrd="0" parTransId="{C97E7DE7-2BE0-4ACD-8071-BD97A7A1C325}" sibTransId="{03DC27C7-3B84-498D-84A5-C2475F23F9F3}"/>
    <dgm:cxn modelId="{2A98672E-EC5D-4782-A79A-33CC2A5E700F}" type="presOf" srcId="{82957E2C-D87E-44F4-AB9E-91AFEEEA3A28}" destId="{0F0E0F59-AB15-440B-BA59-67F0EBB2B9CE}" srcOrd="0" destOrd="0" presId="urn:microsoft.com/office/officeart/2005/8/layout/bList2"/>
    <dgm:cxn modelId="{2DB17531-B153-48E4-B3FC-0891FEED8256}" type="presOf" srcId="{C9EFE5B4-1DA6-4ABC-A6E9-F36FB74769E8}" destId="{2710CEC0-A5A7-4608-97C6-8792C16BD66F}" srcOrd="0" destOrd="0" presId="urn:microsoft.com/office/officeart/2005/8/layout/bList2"/>
    <dgm:cxn modelId="{44EF2A69-5885-4268-93ED-1B30B971B2FA}" srcId="{063FB1EE-D7F8-4191-9F44-C4C40F5FFA85}" destId="{2E95C4ED-4734-4AF2-BDEB-BC4498020AEB}" srcOrd="0" destOrd="0" parTransId="{99DE935A-9AAE-453A-A99D-73D357E01201}" sibTransId="{3564A24D-61CD-46AC-9137-C989098222D4}"/>
    <dgm:cxn modelId="{880ECE6D-446E-48B6-90D2-D573DF0D24A6}" type="presOf" srcId="{BACECE78-940F-4E3A-9B52-82137E22C0A0}" destId="{70ACB432-E1D3-4441-A833-DCBE474F80B9}" srcOrd="0" destOrd="0" presId="urn:microsoft.com/office/officeart/2005/8/layout/bList2"/>
    <dgm:cxn modelId="{EA9D3075-A59A-4457-A2D0-CBE30540F45E}" type="presOf" srcId="{063FB1EE-D7F8-4191-9F44-C4C40F5FFA85}" destId="{13881BBA-FCAE-4743-97C7-50FF8B8E34D6}" srcOrd="0" destOrd="0" presId="urn:microsoft.com/office/officeart/2005/8/layout/bList2"/>
    <dgm:cxn modelId="{FA84F57A-E5B4-418B-9320-8A0CE17D7589}" type="presOf" srcId="{7BC1536F-AC5A-453F-AE1E-2A9CA7C14FE2}" destId="{D80580C6-23D1-4D34-91EC-130A624CB2EE}" srcOrd="0" destOrd="0" presId="urn:microsoft.com/office/officeart/2005/8/layout/bList2"/>
    <dgm:cxn modelId="{B9B9F586-6338-40BE-9052-E6EAB0D45186}" type="presOf" srcId="{BACECE78-940F-4E3A-9B52-82137E22C0A0}" destId="{6C354573-AD53-4A9A-9054-DB75CFA27CFE}" srcOrd="1" destOrd="0" presId="urn:microsoft.com/office/officeart/2005/8/layout/bList2"/>
    <dgm:cxn modelId="{767EE887-781D-485C-A07C-83C6DE8C2445}" type="presOf" srcId="{647DF331-FBF3-484F-922D-D9F2AD3FD07F}" destId="{8C9FEC05-CCD0-4831-A17E-DC3871B1B29A}" srcOrd="0" destOrd="0" presId="urn:microsoft.com/office/officeart/2005/8/layout/bList2"/>
    <dgm:cxn modelId="{B3EBBDBF-307D-4C94-8DC2-FFF476D5CB54}" type="presOf" srcId="{AACF7A6F-AA03-4F12-AA2D-51D5379FCD1D}" destId="{FCE95384-50B2-4F56-9E58-B764346951AC}" srcOrd="0" destOrd="0" presId="urn:microsoft.com/office/officeart/2005/8/layout/bList2"/>
    <dgm:cxn modelId="{0BCE78C0-A2B6-49E1-92B7-59A538EEBF45}" srcId="{BACECE78-940F-4E3A-9B52-82137E22C0A0}" destId="{7BC1536F-AC5A-453F-AE1E-2A9CA7C14FE2}" srcOrd="0" destOrd="0" parTransId="{C2996AC8-90C2-449C-9AFE-EC1A939DDCC5}" sibTransId="{1400DB1B-F5F5-4279-96D0-E3B267F33641}"/>
    <dgm:cxn modelId="{DA8E1AC6-5B74-4266-A52E-06CFC4CD6D52}" srcId="{82957E2C-D87E-44F4-AB9E-91AFEEEA3A28}" destId="{AACF7A6F-AA03-4F12-AA2D-51D5379FCD1D}" srcOrd="0" destOrd="0" parTransId="{345F7526-7183-4BF2-8D5A-7E9F7E3B4D35}" sibTransId="{D299B82C-294B-46B8-81EA-5FA5DA4FE70D}"/>
    <dgm:cxn modelId="{05BCC4C9-6D28-4DA2-8E99-C24E75724490}" srcId="{C9EFE5B4-1DA6-4ABC-A6E9-F36FB74769E8}" destId="{82957E2C-D87E-44F4-AB9E-91AFEEEA3A28}" srcOrd="0" destOrd="0" parTransId="{8F9A8704-94FC-42AE-B0C5-35FA529DCE42}" sibTransId="{C4BA787B-A970-40EC-9AFD-9AB33AEB88E0}"/>
    <dgm:cxn modelId="{F1DA9CD9-8DB1-496A-BD38-2E1C3B444DA5}" srcId="{C9EFE5B4-1DA6-4ABC-A6E9-F36FB74769E8}" destId="{063FB1EE-D7F8-4191-9F44-C4C40F5FFA85}" srcOrd="1" destOrd="0" parTransId="{D5CB7C29-5FFD-4418-9A56-21BB07D94B43}" sibTransId="{647DF331-FBF3-484F-922D-D9F2AD3FD07F}"/>
    <dgm:cxn modelId="{D06FD8EE-2517-4F8F-AE86-63011C4BFCA3}" type="presOf" srcId="{C4BA787B-A970-40EC-9AFD-9AB33AEB88E0}" destId="{3791AD6E-0758-45DC-9A16-D09259C0223F}" srcOrd="0" destOrd="0" presId="urn:microsoft.com/office/officeart/2005/8/layout/bList2"/>
    <dgm:cxn modelId="{37CCCCCE-A726-4A0A-A4D3-CDAAC09FC760}" type="presParOf" srcId="{2710CEC0-A5A7-4608-97C6-8792C16BD66F}" destId="{026F1BD5-8873-4CBA-AB2D-7167E8E47313}" srcOrd="0" destOrd="0" presId="urn:microsoft.com/office/officeart/2005/8/layout/bList2"/>
    <dgm:cxn modelId="{306F6F84-B769-4768-97CC-82C74432E135}" type="presParOf" srcId="{026F1BD5-8873-4CBA-AB2D-7167E8E47313}" destId="{FCE95384-50B2-4F56-9E58-B764346951AC}" srcOrd="0" destOrd="0" presId="urn:microsoft.com/office/officeart/2005/8/layout/bList2"/>
    <dgm:cxn modelId="{3E5AA257-5630-4521-A78F-D3F6D41119C3}" type="presParOf" srcId="{026F1BD5-8873-4CBA-AB2D-7167E8E47313}" destId="{0F0E0F59-AB15-440B-BA59-67F0EBB2B9CE}" srcOrd="1" destOrd="0" presId="urn:microsoft.com/office/officeart/2005/8/layout/bList2"/>
    <dgm:cxn modelId="{3AAEE904-CF8D-468A-9387-34F77C342A8D}" type="presParOf" srcId="{026F1BD5-8873-4CBA-AB2D-7167E8E47313}" destId="{5DADF64C-9B9B-4BDC-A287-4A576A37E8F3}" srcOrd="2" destOrd="0" presId="urn:microsoft.com/office/officeart/2005/8/layout/bList2"/>
    <dgm:cxn modelId="{C5C07676-D6A2-4893-814C-46F01CD93F80}" type="presParOf" srcId="{026F1BD5-8873-4CBA-AB2D-7167E8E47313}" destId="{5BF65B92-D1B9-4682-A1FC-260A5804713F}" srcOrd="3" destOrd="0" presId="urn:microsoft.com/office/officeart/2005/8/layout/bList2"/>
    <dgm:cxn modelId="{4C0B3955-B9B9-4233-87EA-F4E357400FF9}" type="presParOf" srcId="{2710CEC0-A5A7-4608-97C6-8792C16BD66F}" destId="{3791AD6E-0758-45DC-9A16-D09259C0223F}" srcOrd="1" destOrd="0" presId="urn:microsoft.com/office/officeart/2005/8/layout/bList2"/>
    <dgm:cxn modelId="{26063BEB-5FD8-439C-A88D-990B6A1CD704}" type="presParOf" srcId="{2710CEC0-A5A7-4608-97C6-8792C16BD66F}" destId="{3FCC9FD5-5989-42CF-A6D8-95E4209473EE}" srcOrd="2" destOrd="0" presId="urn:microsoft.com/office/officeart/2005/8/layout/bList2"/>
    <dgm:cxn modelId="{27F24BB1-AB29-404B-A3DE-69690CB198EE}" type="presParOf" srcId="{3FCC9FD5-5989-42CF-A6D8-95E4209473EE}" destId="{458016E8-BE84-4195-8FC7-EAFE694EECC1}" srcOrd="0" destOrd="0" presId="urn:microsoft.com/office/officeart/2005/8/layout/bList2"/>
    <dgm:cxn modelId="{6B79D6FF-BEDC-4BC9-B093-6531AD7FA282}" type="presParOf" srcId="{3FCC9FD5-5989-42CF-A6D8-95E4209473EE}" destId="{13881BBA-FCAE-4743-97C7-50FF8B8E34D6}" srcOrd="1" destOrd="0" presId="urn:microsoft.com/office/officeart/2005/8/layout/bList2"/>
    <dgm:cxn modelId="{9A856E5B-9EA4-427C-93D5-55268CA5571B}" type="presParOf" srcId="{3FCC9FD5-5989-42CF-A6D8-95E4209473EE}" destId="{F9289020-1882-4274-8AC9-92ECC681A1E7}" srcOrd="2" destOrd="0" presId="urn:microsoft.com/office/officeart/2005/8/layout/bList2"/>
    <dgm:cxn modelId="{82AF77D3-026C-430F-B622-68761A024C3C}" type="presParOf" srcId="{3FCC9FD5-5989-42CF-A6D8-95E4209473EE}" destId="{AC804852-A59F-4DF8-9E4D-6982E56D58A8}" srcOrd="3" destOrd="0" presId="urn:microsoft.com/office/officeart/2005/8/layout/bList2"/>
    <dgm:cxn modelId="{7E341256-DBC3-4792-B838-FEB343264DF8}" type="presParOf" srcId="{2710CEC0-A5A7-4608-97C6-8792C16BD66F}" destId="{8C9FEC05-CCD0-4831-A17E-DC3871B1B29A}" srcOrd="3" destOrd="0" presId="urn:microsoft.com/office/officeart/2005/8/layout/bList2"/>
    <dgm:cxn modelId="{7940063C-00F4-4C96-B04A-1C4256A9E709}" type="presParOf" srcId="{2710CEC0-A5A7-4608-97C6-8792C16BD66F}" destId="{969A742A-5ABD-4291-AB0A-0586B0812B85}" srcOrd="4" destOrd="0" presId="urn:microsoft.com/office/officeart/2005/8/layout/bList2"/>
    <dgm:cxn modelId="{15DCEDEA-FA23-4C3C-B80D-559DD0D53F5E}" type="presParOf" srcId="{969A742A-5ABD-4291-AB0A-0586B0812B85}" destId="{D80580C6-23D1-4D34-91EC-130A624CB2EE}" srcOrd="0" destOrd="0" presId="urn:microsoft.com/office/officeart/2005/8/layout/bList2"/>
    <dgm:cxn modelId="{CB393D73-B74A-4153-87EF-14C63B784C3A}" type="presParOf" srcId="{969A742A-5ABD-4291-AB0A-0586B0812B85}" destId="{70ACB432-E1D3-4441-A833-DCBE474F80B9}" srcOrd="1" destOrd="0" presId="urn:microsoft.com/office/officeart/2005/8/layout/bList2"/>
    <dgm:cxn modelId="{7700B142-8A9F-4C75-8FAF-7A64F4986DDE}" type="presParOf" srcId="{969A742A-5ABD-4291-AB0A-0586B0812B85}" destId="{6C354573-AD53-4A9A-9054-DB75CFA27CFE}" srcOrd="2" destOrd="0" presId="urn:microsoft.com/office/officeart/2005/8/layout/bList2"/>
    <dgm:cxn modelId="{5E62CEEB-A740-45FC-8057-86EB2A2E24A3}" type="presParOf" srcId="{969A742A-5ABD-4291-AB0A-0586B0812B85}" destId="{72FCD888-73A1-461B-9E3D-0FC343612D5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5384-50B2-4F56-9E58-B764346951AC}">
      <dsp:nvSpPr>
        <dsp:cNvPr id="0" name=""/>
        <dsp:cNvSpPr/>
      </dsp:nvSpPr>
      <dsp:spPr>
        <a:xfrm>
          <a:off x="3724" y="291442"/>
          <a:ext cx="1631715" cy="1218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i="1" kern="1200">
              <a:solidFill>
                <a:srgbClr val="FF0000"/>
              </a:solidFill>
            </a:rPr>
            <a:t>Ações</a:t>
          </a:r>
        </a:p>
      </dsp:txBody>
      <dsp:txXfrm>
        <a:off x="32264" y="319982"/>
        <a:ext cx="1574635" cy="1189500"/>
      </dsp:txXfrm>
    </dsp:sp>
    <dsp:sp modelId="{5DADF64C-9B9B-4BDC-A287-4A576A37E8F3}">
      <dsp:nvSpPr>
        <dsp:cNvPr id="0" name=""/>
        <dsp:cNvSpPr/>
      </dsp:nvSpPr>
      <dsp:spPr>
        <a:xfrm>
          <a:off x="3724" y="1406158"/>
          <a:ext cx="1631715" cy="7304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Atividades, interação e experimentação</a:t>
          </a:r>
        </a:p>
      </dsp:txBody>
      <dsp:txXfrm>
        <a:off x="3724" y="1406158"/>
        <a:ext cx="1149095" cy="730406"/>
      </dsp:txXfrm>
    </dsp:sp>
    <dsp:sp modelId="{5BF65B92-D1B9-4682-A1FC-260A5804713F}">
      <dsp:nvSpPr>
        <dsp:cNvPr id="0" name=""/>
        <dsp:cNvSpPr/>
      </dsp:nvSpPr>
      <dsp:spPr>
        <a:xfrm>
          <a:off x="1198978" y="1592677"/>
          <a:ext cx="571100" cy="5711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016E8-BE84-4195-8FC7-EAFE694EECC1}">
      <dsp:nvSpPr>
        <dsp:cNvPr id="0" name=""/>
        <dsp:cNvSpPr/>
      </dsp:nvSpPr>
      <dsp:spPr>
        <a:xfrm>
          <a:off x="2187504" y="291442"/>
          <a:ext cx="1631715" cy="1218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i="1" kern="1200">
              <a:solidFill>
                <a:schemeClr val="accent6"/>
              </a:solidFill>
            </a:rPr>
            <a:t>Resultados</a:t>
          </a:r>
        </a:p>
      </dsp:txBody>
      <dsp:txXfrm>
        <a:off x="2216044" y="319982"/>
        <a:ext cx="1574635" cy="1189500"/>
      </dsp:txXfrm>
    </dsp:sp>
    <dsp:sp modelId="{F9289020-1882-4274-8AC9-92ECC681A1E7}">
      <dsp:nvSpPr>
        <dsp:cNvPr id="0" name=""/>
        <dsp:cNvSpPr/>
      </dsp:nvSpPr>
      <dsp:spPr>
        <a:xfrm>
          <a:off x="1911565" y="1393180"/>
          <a:ext cx="2183593" cy="75636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Produtos,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 parcerias,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sucessos e "fracassos"</a:t>
          </a:r>
        </a:p>
      </dsp:txBody>
      <dsp:txXfrm>
        <a:off x="1911565" y="1393180"/>
        <a:ext cx="1537742" cy="756363"/>
      </dsp:txXfrm>
    </dsp:sp>
    <dsp:sp modelId="{AC804852-A59F-4DF8-9E4D-6982E56D58A8}">
      <dsp:nvSpPr>
        <dsp:cNvPr id="0" name=""/>
        <dsp:cNvSpPr/>
      </dsp:nvSpPr>
      <dsp:spPr>
        <a:xfrm>
          <a:off x="3382758" y="1592677"/>
          <a:ext cx="571100" cy="5711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580C6-23D1-4D34-91EC-130A624CB2EE}">
      <dsp:nvSpPr>
        <dsp:cNvPr id="0" name=""/>
        <dsp:cNvSpPr/>
      </dsp:nvSpPr>
      <dsp:spPr>
        <a:xfrm>
          <a:off x="4236646" y="291442"/>
          <a:ext cx="1631715" cy="1218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2000" b="1" i="1" kern="1200">
              <a:solidFill>
                <a:schemeClr val="accent4">
                  <a:lumMod val="75000"/>
                </a:schemeClr>
              </a:solidFill>
            </a:rPr>
            <a:t>Sociedade</a:t>
          </a:r>
        </a:p>
      </dsp:txBody>
      <dsp:txXfrm>
        <a:off x="4265186" y="319982"/>
        <a:ext cx="1574635" cy="1189500"/>
      </dsp:txXfrm>
    </dsp:sp>
    <dsp:sp modelId="{6C354573-AD53-4A9A-9054-DB75CFA27CFE}">
      <dsp:nvSpPr>
        <dsp:cNvPr id="0" name=""/>
        <dsp:cNvSpPr/>
      </dsp:nvSpPr>
      <dsp:spPr>
        <a:xfrm>
          <a:off x="4236646" y="1400258"/>
          <a:ext cx="1631715" cy="74220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Bem-estar, confiança e maturidade</a:t>
          </a:r>
        </a:p>
      </dsp:txBody>
      <dsp:txXfrm>
        <a:off x="4236646" y="1400258"/>
        <a:ext cx="1149095" cy="742206"/>
      </dsp:txXfrm>
    </dsp:sp>
    <dsp:sp modelId="{72FCD888-73A1-461B-9E3D-0FC343612D50}">
      <dsp:nvSpPr>
        <dsp:cNvPr id="0" name=""/>
        <dsp:cNvSpPr/>
      </dsp:nvSpPr>
      <dsp:spPr>
        <a:xfrm>
          <a:off x="5431899" y="1592677"/>
          <a:ext cx="571100" cy="5711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D122-F256-4E35-BF3B-65BBAF802BF9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2A1F-8D87-4153-AC52-84D541C97E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02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0FE92-2DDB-4216-A36A-691ACF4F6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52F881-67DB-24A3-CDFB-8FF0DC18E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6286AB-DBF7-A5F1-CE59-F6A19F0A4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C1D1CE-4B1C-E6AE-6C82-837889521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007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12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4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98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992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88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51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40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44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48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9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indicador mostra pra dentro (da sociedade) as ações e os resultados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48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9075-BC5A-54AA-B219-8999D118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D16CE3-6FE8-C55B-2DD8-79110B3F3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D0AA7B-0DA4-10A1-0FAD-1B7BCF1FC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2CE9C6-57B8-9E39-AC51-28CF39568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3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1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42B41-1436-F145-B6E3-9CBA8AD3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7C264C-4591-CF15-5151-93780EE17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2D26A9-C82B-846D-82EA-084D6A4B4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36318F-101B-724D-073A-A57F9CE15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689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DA44-FBC8-C941-E6B9-803A5447A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3D56059-03A5-4B6A-B615-F3C660775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27FB8E-BD3A-5906-A354-98E96644B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C2870A-DB11-E532-EF04-591B6963A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231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52B31-652D-D051-AC9F-2D81677AD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4A25FB-41E7-0E9E-741C-331C3702C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E4D8EC-8550-4A2C-DBAE-823FE64CC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F2052E-7012-EAB5-5C64-00B2EB6DB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748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01486-4D68-5107-92BC-5A390FBD9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431AB3-7D8E-E94D-4C02-558868088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F54C1D-F66B-4E48-C7A3-7BD4F15B2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E3BC06-11DF-B37A-BB7D-AB830BFF5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80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indicador mostra pra dentro (da sociedade) as ações e os resultados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04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indicador mostra pra dentro (da sociedade) as ações e os resultados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90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Governança geral - governança específica - desdobramento em indicadores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0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28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07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46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F39-2DD6-2A1E-8791-F5A29868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37066E-536A-A24F-1F47-4A2E6ADC6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4C976F-EAB7-962E-4A76-36C38629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direção como o componente primário da governança nas ICTs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CA14C-AB50-B122-CC54-4BA9D9A07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D2A1F-8D87-4153-AC52-84D541C97E6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4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56BAB-9D3C-473E-A257-23B5F280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82E7-5734-452B-83E8-9A9FBFF3E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039BCC-A109-4A5E-8392-D7DC9286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5A43F5-793F-4403-86C0-A2B09321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3C1D81-5AAB-4F45-9F01-BD20B3AD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14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CC95B-1554-4A9C-8BB2-8DA401C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BF366D-6042-46C5-B1CD-C197F2AB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F1A54F-52B4-4DF8-BD5C-2D0364961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CECB8F-151E-4783-A2C3-03938CB0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41B126-7645-41E9-AEB0-6E29B8D1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9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44EA71-A59B-4F76-99BC-4522FEB9B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CBCBA5-0DA3-4595-9940-4883AD605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9EB874-3528-4AC1-9139-E5236372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299A22-B415-4897-A438-35FB0721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1760C-F7BA-4C53-B44F-B1220494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86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9B407-2736-4804-99D1-2C3AA037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40A904-068B-4662-9395-06979251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58A89F-704A-4B97-B14D-6F7CD7E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A28E4E-B0FA-43BE-94DF-669EACDE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935EC4-CAE9-46BE-9344-949311C6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32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BB31E-0B6C-4F88-A629-DC265646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9C441E-F607-4B63-ACB4-83938C304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51EE48-6D6D-4CF6-A167-790BBB17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DFECF1-97F6-4C41-95A1-3005E2DF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5E498-85B0-4C9D-8D89-C8951A8E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99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942F5-B002-4CE4-9C17-7830AC0C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E7732E-A869-446D-B3E9-F21C07504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E7ACA3-D6B8-4DF9-ADBF-7D7F14623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5DB312-4C72-4ED2-B106-AD888E1E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EA9D78-E148-44AB-9BF7-BB6F7F59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68DB55-7B89-499F-B101-758F4062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0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F0812-F4EC-4CFD-86C0-6A125586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038A5B-DDF1-4C12-B909-2FA401A1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743270-1722-4B62-A3BA-4712C6E5B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399AD2-1527-4CEA-9735-A23C107F3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7ADE26-A022-426A-A789-146B58D75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C82DEB-9292-4EAF-B7D4-19DB5BEF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0DCF93F-B1DE-426E-9ABC-388A709F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9CD49AB-E8D0-420C-B17D-97463BF0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71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86427-EB47-45A5-8C51-AB95B756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AE674A-2834-42CB-ADE7-B2C58352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7403D5-D089-40C1-9C11-32BC719A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72F466-B3DB-4E8D-AF7C-27E4EAD0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91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A46DAC-153D-4EEA-9D8A-BE4EE6FE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57F5E7-C7E7-4BD8-A3B0-1A6431B2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AED838-2D1B-49C3-827D-C000F59D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8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7544B-A0DA-4548-B606-395BDE04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B4DFC-78B8-483A-AED8-3A1CF8AC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510A3E-7CF6-42C3-9FA0-0CBF72CE2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C0F463-8053-4E97-925A-A87436C1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24704D-5831-4A9A-ADE5-6ACBECBB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979436-E81D-4B81-8936-E3F0B693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38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B335D-9193-4F5F-B5E4-C25EC42B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3FA230-7345-443D-A9A2-2CF6B03A5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FE09BD-F050-4AA4-9309-DFF00ACEE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A9FDD5-8E15-4247-8394-FC459A05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0713BD-69AA-40CD-92CD-002F4F8F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B9DFAD-A682-4AFD-8F07-7B445365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37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3EABB0-799F-4F5C-BE25-0CA0DFAD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5B0C0B-2BCF-45DE-8ECA-D2A0F319D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5F4EDA-E481-403D-A057-B908FF0FA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88ED-DA61-48F0-AC06-BCCF890AF067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368120-F2FF-49E1-8DE3-7EAE0B6E6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444641-3304-4C2A-AC41-3233E7C0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46FC-B0BA-459C-80D6-B10313058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9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0C23F99-A828-EDB3-ACEB-8DA4F8ED0D5B}"/>
              </a:ext>
            </a:extLst>
          </p:cNvPr>
          <p:cNvSpPr txBox="1"/>
          <p:nvPr/>
        </p:nvSpPr>
        <p:spPr>
          <a:xfrm>
            <a:off x="-1326758" y="353251"/>
            <a:ext cx="9144000" cy="85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 err="1">
                <a:latin typeface="Raleway" panose="020B0604020202020204" pitchFamily="2" charset="0"/>
              </a:rPr>
              <a:t>Curso</a:t>
            </a:r>
            <a:r>
              <a:rPr lang="en-US" sz="7200" dirty="0">
                <a:latin typeface="Raleway" panose="020B0604020202020204" pitchFamily="2" charset="0"/>
              </a:rPr>
              <a:t> MLCTI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5BE3F6-692F-E431-A1B2-D7F181EDB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06"/>
          <a:stretch/>
        </p:blipFill>
        <p:spPr>
          <a:xfrm>
            <a:off x="1600200" y="2388073"/>
            <a:ext cx="7677150" cy="41166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B192AE-2E5A-2707-3A46-E468A97A44F5}"/>
              </a:ext>
            </a:extLst>
          </p:cNvPr>
          <p:cNvSpPr txBox="1"/>
          <p:nvPr/>
        </p:nvSpPr>
        <p:spPr>
          <a:xfrm>
            <a:off x="571500" y="1305733"/>
            <a:ext cx="9734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effectLst/>
                <a:latin typeface="open_sansregular"/>
              </a:rPr>
              <a:t>Melhoria da governança nos ambientes de Inovação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5114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io-quadro 56">
            <a:extLst>
              <a:ext uri="{FF2B5EF4-FFF2-40B4-BE49-F238E27FC236}">
                <a16:creationId xmlns:a16="http://schemas.microsoft.com/office/drawing/2014/main" id="{816AE168-3330-F400-8897-A824AF2E7D1B}"/>
              </a:ext>
            </a:extLst>
          </p:cNvPr>
          <p:cNvSpPr/>
          <p:nvPr/>
        </p:nvSpPr>
        <p:spPr>
          <a:xfrm>
            <a:off x="2549340" y="1843640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045DCDCA-F05F-FFA3-0D00-A8BF91712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8" y="2169588"/>
            <a:ext cx="7190174" cy="387117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FCAB41C-4548-6AFF-D341-57BF25A3AF29}"/>
              </a:ext>
            </a:extLst>
          </p:cNvPr>
          <p:cNvSpPr/>
          <p:nvPr/>
        </p:nvSpPr>
        <p:spPr>
          <a:xfrm>
            <a:off x="3224855" y="4336441"/>
            <a:ext cx="5751576" cy="2994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5B719F2D-3940-DA33-14FF-463EAC24E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921539-1C25-B08E-5DE0-7BCB8C45F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9FA3C0C-91B8-C73A-10A6-62AB75E038D5}"/>
              </a:ext>
            </a:extLst>
          </p:cNvPr>
          <p:cNvSpPr txBox="1"/>
          <p:nvPr/>
        </p:nvSpPr>
        <p:spPr>
          <a:xfrm>
            <a:off x="717295" y="3110002"/>
            <a:ext cx="1671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/>
              <a:t>Clareza</a:t>
            </a:r>
            <a:r>
              <a:rPr lang="pt-BR" b="1"/>
              <a:t> </a:t>
            </a:r>
            <a:r>
              <a:rPr lang="pt-BR" b="1" u="sng"/>
              <a:t>Objetividade</a:t>
            </a:r>
          </a:p>
          <a:p>
            <a:pPr algn="ctr"/>
            <a:r>
              <a:rPr lang="pt-BR" b="1" u="sng"/>
              <a:t>Congruência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36527E5-0F79-9670-9553-5901D3DC2995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Raleway" panose="020B0604020202020204" pitchFamily="2" charset="0"/>
              </a:rPr>
              <a:t>indicando a direção</a:t>
            </a:r>
          </a:p>
        </p:txBody>
      </p:sp>
    </p:spTree>
    <p:extLst>
      <p:ext uri="{BB962C8B-B14F-4D97-AF65-F5344CB8AC3E}">
        <p14:creationId xmlns:p14="http://schemas.microsoft.com/office/powerpoint/2010/main" val="294725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io-quadro 56">
            <a:extLst>
              <a:ext uri="{FF2B5EF4-FFF2-40B4-BE49-F238E27FC236}">
                <a16:creationId xmlns:a16="http://schemas.microsoft.com/office/drawing/2014/main" id="{816AE168-3330-F400-8897-A824AF2E7D1B}"/>
              </a:ext>
            </a:extLst>
          </p:cNvPr>
          <p:cNvSpPr/>
          <p:nvPr/>
        </p:nvSpPr>
        <p:spPr>
          <a:xfrm>
            <a:off x="2549340" y="1843640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6E32D9A8-1A5B-8E1F-2A02-80E24B9D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17" y="2378021"/>
            <a:ext cx="7159103" cy="34342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F7B0A2-9AA8-7431-5D41-6A6972FA6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41037F4-9AB4-0BB2-492A-2FDEAF75F2F8}"/>
              </a:ext>
            </a:extLst>
          </p:cNvPr>
          <p:cNvSpPr/>
          <p:nvPr/>
        </p:nvSpPr>
        <p:spPr>
          <a:xfrm>
            <a:off x="2054423" y="1274178"/>
            <a:ext cx="242613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Logotipo&#10;&#10;Descrição gerada automaticamente">
            <a:extLst>
              <a:ext uri="{FF2B5EF4-FFF2-40B4-BE49-F238E27FC236}">
                <a16:creationId xmlns:a16="http://schemas.microsoft.com/office/drawing/2014/main" id="{5C4C74DC-5AB6-35FA-9C77-78514ABEA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765409-FBC7-C502-738B-3038E798D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DA9D01-4BD7-EC91-BD76-04B0C99D7B31}"/>
              </a:ext>
            </a:extLst>
          </p:cNvPr>
          <p:cNvSpPr txBox="1"/>
          <p:nvPr/>
        </p:nvSpPr>
        <p:spPr>
          <a:xfrm>
            <a:off x="669851" y="3110002"/>
            <a:ext cx="171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Atividades, interações e experimentação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1B07FCE-A5F3-8198-946E-D0DB7CC25DDF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apontando para as ações</a:t>
            </a:r>
          </a:p>
        </p:txBody>
      </p:sp>
    </p:spTree>
    <p:extLst>
      <p:ext uri="{BB962C8B-B14F-4D97-AF65-F5344CB8AC3E}">
        <p14:creationId xmlns:p14="http://schemas.microsoft.com/office/powerpoint/2010/main" val="27301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io-quadro 56">
            <a:extLst>
              <a:ext uri="{FF2B5EF4-FFF2-40B4-BE49-F238E27FC236}">
                <a16:creationId xmlns:a16="http://schemas.microsoft.com/office/drawing/2014/main" id="{816AE168-3330-F400-8897-A824AF2E7D1B}"/>
              </a:ext>
            </a:extLst>
          </p:cNvPr>
          <p:cNvSpPr/>
          <p:nvPr/>
        </p:nvSpPr>
        <p:spPr>
          <a:xfrm>
            <a:off x="2549340" y="1843640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F7B0A2-9AA8-7431-5D41-6A6972FA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634CF1-0E9A-67DA-CBF2-A19D04354FC0}"/>
              </a:ext>
            </a:extLst>
          </p:cNvPr>
          <p:cNvSpPr/>
          <p:nvPr/>
        </p:nvSpPr>
        <p:spPr>
          <a:xfrm>
            <a:off x="4669494" y="1275817"/>
            <a:ext cx="242613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B8066E7B-B8C2-09C7-463A-95917B4DE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05" y="2399937"/>
            <a:ext cx="6854489" cy="1706777"/>
          </a:xfrm>
          <a:prstGeom prst="rect">
            <a:avLst/>
          </a:prstGeom>
        </p:spPr>
      </p:pic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AFA4D313-38BD-14BA-5732-D007FF4326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>
          <a:xfrm>
            <a:off x="3142486" y="4168267"/>
            <a:ext cx="6827108" cy="1706777"/>
          </a:xfrm>
          <a:prstGeom prst="rect">
            <a:avLst/>
          </a:prstGeom>
        </p:spPr>
      </p:pic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7DE9E5D0-1E74-23F2-E360-E6D27F502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A21C879-9F03-87B8-8105-0600C9B47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FE8208-1FC1-1D74-FFBD-2BB8D4A2BB2B}"/>
              </a:ext>
            </a:extLst>
          </p:cNvPr>
          <p:cNvSpPr txBox="1"/>
          <p:nvPr/>
        </p:nvSpPr>
        <p:spPr>
          <a:xfrm>
            <a:off x="669851" y="3110002"/>
            <a:ext cx="171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Atividades, interações e experimentação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808BADB-5307-D8DE-D698-DAE5247B420E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apontando para as ações</a:t>
            </a:r>
          </a:p>
        </p:txBody>
      </p:sp>
    </p:spTree>
    <p:extLst>
      <p:ext uri="{BB962C8B-B14F-4D97-AF65-F5344CB8AC3E}">
        <p14:creationId xmlns:p14="http://schemas.microsoft.com/office/powerpoint/2010/main" val="145683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io-quadro 56">
            <a:extLst>
              <a:ext uri="{FF2B5EF4-FFF2-40B4-BE49-F238E27FC236}">
                <a16:creationId xmlns:a16="http://schemas.microsoft.com/office/drawing/2014/main" id="{816AE168-3330-F400-8897-A824AF2E7D1B}"/>
              </a:ext>
            </a:extLst>
          </p:cNvPr>
          <p:cNvSpPr/>
          <p:nvPr/>
        </p:nvSpPr>
        <p:spPr>
          <a:xfrm>
            <a:off x="2549340" y="1843640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F7B0A2-9AA8-7431-5D41-6A6972FA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634CF1-0E9A-67DA-CBF2-A19D04354FC0}"/>
              </a:ext>
            </a:extLst>
          </p:cNvPr>
          <p:cNvSpPr/>
          <p:nvPr/>
        </p:nvSpPr>
        <p:spPr>
          <a:xfrm>
            <a:off x="7616952" y="1275817"/>
            <a:ext cx="1901839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D90F164-CF89-D4D7-7113-B93284C2D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322" y="2358858"/>
            <a:ext cx="7323374" cy="2341158"/>
          </a:xfrm>
          <a:prstGeom prst="rect">
            <a:avLst/>
          </a:prstGeom>
        </p:spPr>
      </p:pic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E95C13B8-BD0B-0F8C-D8A6-65D9FF8D5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7F38A9-E777-FAB6-6759-7A5CD48A7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73AD410-307C-B5AB-49C0-56432454A664}"/>
              </a:ext>
            </a:extLst>
          </p:cNvPr>
          <p:cNvSpPr txBox="1"/>
          <p:nvPr/>
        </p:nvSpPr>
        <p:spPr>
          <a:xfrm>
            <a:off x="669851" y="3110002"/>
            <a:ext cx="171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Atividades, interações e experimentação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9865DEBC-1581-1898-AF6E-FC5169D20DE3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apontando para as ações</a:t>
            </a:r>
          </a:p>
        </p:txBody>
      </p:sp>
    </p:spTree>
    <p:extLst>
      <p:ext uri="{BB962C8B-B14F-4D97-AF65-F5344CB8AC3E}">
        <p14:creationId xmlns:p14="http://schemas.microsoft.com/office/powerpoint/2010/main" val="154813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eio-quadro 56">
            <a:extLst>
              <a:ext uri="{FF2B5EF4-FFF2-40B4-BE49-F238E27FC236}">
                <a16:creationId xmlns:a16="http://schemas.microsoft.com/office/drawing/2014/main" id="{816AE168-3330-F400-8897-A824AF2E7D1B}"/>
              </a:ext>
            </a:extLst>
          </p:cNvPr>
          <p:cNvSpPr/>
          <p:nvPr/>
        </p:nvSpPr>
        <p:spPr>
          <a:xfrm>
            <a:off x="2549340" y="1843640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F7B0A2-9AA8-7431-5D41-6A6972FA6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634CF1-0E9A-67DA-CBF2-A19D04354FC0}"/>
              </a:ext>
            </a:extLst>
          </p:cNvPr>
          <p:cNvSpPr/>
          <p:nvPr/>
        </p:nvSpPr>
        <p:spPr>
          <a:xfrm>
            <a:off x="9473184" y="1275817"/>
            <a:ext cx="178530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89096945-D4E1-1AFF-575F-B9331579C8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3"/>
          <a:stretch/>
        </p:blipFill>
        <p:spPr>
          <a:xfrm>
            <a:off x="3155698" y="2358857"/>
            <a:ext cx="7131301" cy="3904783"/>
          </a:xfrm>
          <a:prstGeom prst="rect">
            <a:avLst/>
          </a:prstGeom>
        </p:spPr>
      </p:pic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3A4F016C-2EA6-0568-3788-7DDC6EA97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7B66489-B1AB-8346-D6F1-7E0A7619B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A85F43-34B6-E2CD-815D-F823A1270576}"/>
              </a:ext>
            </a:extLst>
          </p:cNvPr>
          <p:cNvSpPr txBox="1"/>
          <p:nvPr/>
        </p:nvSpPr>
        <p:spPr>
          <a:xfrm>
            <a:off x="616688" y="3110002"/>
            <a:ext cx="1772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Atividades, interações e experimentação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5F9A8BD-2A6E-BF4A-F705-46E31A98CA16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apontando para as ações</a:t>
            </a:r>
          </a:p>
        </p:txBody>
      </p:sp>
    </p:spTree>
    <p:extLst>
      <p:ext uri="{BB962C8B-B14F-4D97-AF65-F5344CB8AC3E}">
        <p14:creationId xmlns:p14="http://schemas.microsoft.com/office/powerpoint/2010/main" val="403623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io-quadro 4">
            <a:extLst>
              <a:ext uri="{FF2B5EF4-FFF2-40B4-BE49-F238E27FC236}">
                <a16:creationId xmlns:a16="http://schemas.microsoft.com/office/drawing/2014/main" id="{69EA8664-1F4D-1161-3E26-412C1BB42118}"/>
              </a:ext>
            </a:extLst>
          </p:cNvPr>
          <p:cNvSpPr/>
          <p:nvPr/>
        </p:nvSpPr>
        <p:spPr>
          <a:xfrm>
            <a:off x="2570605" y="1850174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112391A-70CF-E350-AB32-DD83DA27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E6AC2CFD-2B6A-D42E-7187-F2DD5C9F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AA654F4-D4CC-231E-B90F-BE1DB467D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AC006E-A33B-8E6B-F242-289CCDDBC5E4}"/>
              </a:ext>
            </a:extLst>
          </p:cNvPr>
          <p:cNvSpPr txBox="1"/>
          <p:nvPr/>
        </p:nvSpPr>
        <p:spPr>
          <a:xfrm>
            <a:off x="669851" y="3110002"/>
            <a:ext cx="17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Produtos,     </a:t>
            </a:r>
          </a:p>
          <a:p>
            <a:pPr algn="ctr"/>
            <a:r>
              <a:rPr lang="pt-BR" b="1"/>
              <a:t> parcerias,      </a:t>
            </a:r>
          </a:p>
          <a:p>
            <a:pPr algn="ctr"/>
            <a:r>
              <a:rPr lang="pt-BR" b="1"/>
              <a:t>sucessos e "fracassos"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9D689FF-F200-51E4-98C2-CD1D1CA529F3}"/>
              </a:ext>
            </a:extLst>
          </p:cNvPr>
          <p:cNvSpPr/>
          <p:nvPr/>
        </p:nvSpPr>
        <p:spPr>
          <a:xfrm>
            <a:off x="2054423" y="1274178"/>
            <a:ext cx="242613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Texto, Carta&#10;&#10;Descrição gerada automaticamente">
            <a:extLst>
              <a:ext uri="{FF2B5EF4-FFF2-40B4-BE49-F238E27FC236}">
                <a16:creationId xmlns:a16="http://schemas.microsoft.com/office/drawing/2014/main" id="{8E2A3A66-0AAD-E456-A1AE-A82302898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66" y="2364948"/>
            <a:ext cx="7206375" cy="373628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94F63F8-DD27-1218-3376-FF36FC900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91" y="6084127"/>
            <a:ext cx="6997106" cy="514774"/>
          </a:xfrm>
          <a:prstGeom prst="rect">
            <a:avLst/>
          </a:prstGeom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F981BA5C-BA91-48FC-FA3D-0E19CA2FC7DD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indicando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395112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Texto, Carta&#10;&#10;Descrição gerada automaticamente">
            <a:extLst>
              <a:ext uri="{FF2B5EF4-FFF2-40B4-BE49-F238E27FC236}">
                <a16:creationId xmlns:a16="http://schemas.microsoft.com/office/drawing/2014/main" id="{E30F5782-4660-B0FC-A7E5-BDC4FC387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3"/>
          <a:stretch/>
        </p:blipFill>
        <p:spPr>
          <a:xfrm>
            <a:off x="3143379" y="2330757"/>
            <a:ext cx="6606549" cy="538973"/>
          </a:xfrm>
          <a:prstGeom prst="rect">
            <a:avLst/>
          </a:prstGeom>
        </p:spPr>
      </p:pic>
      <p:sp>
        <p:nvSpPr>
          <p:cNvPr id="5" name="Meio-quadro 4">
            <a:extLst>
              <a:ext uri="{FF2B5EF4-FFF2-40B4-BE49-F238E27FC236}">
                <a16:creationId xmlns:a16="http://schemas.microsoft.com/office/drawing/2014/main" id="{69EA8664-1F4D-1161-3E26-412C1BB42118}"/>
              </a:ext>
            </a:extLst>
          </p:cNvPr>
          <p:cNvSpPr/>
          <p:nvPr/>
        </p:nvSpPr>
        <p:spPr>
          <a:xfrm>
            <a:off x="2570605" y="1850174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2652B7D1-6EE9-E180-F953-1F483DA2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b="85425"/>
          <a:stretch/>
        </p:blipFill>
        <p:spPr>
          <a:xfrm>
            <a:off x="3143379" y="2883501"/>
            <a:ext cx="6887841" cy="311638"/>
          </a:xfrm>
          <a:prstGeom prst="rect">
            <a:avLst/>
          </a:prstGeom>
        </p:spPr>
      </p:pic>
      <p:pic>
        <p:nvPicPr>
          <p:cNvPr id="8" name="Imagem 7" descr="Texto, Carta&#10;&#10;Descrição gerada automaticamente">
            <a:extLst>
              <a:ext uri="{FF2B5EF4-FFF2-40B4-BE49-F238E27FC236}">
                <a16:creationId xmlns:a16="http://schemas.microsoft.com/office/drawing/2014/main" id="{A9D6578A-61DC-D392-D2A8-93D5987CA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69640"/>
          <a:stretch/>
        </p:blipFill>
        <p:spPr>
          <a:xfrm>
            <a:off x="3300857" y="3338792"/>
            <a:ext cx="7150735" cy="947726"/>
          </a:xfrm>
          <a:prstGeom prst="rect">
            <a:avLst/>
          </a:prstGeom>
        </p:spPr>
      </p:pic>
      <p:pic>
        <p:nvPicPr>
          <p:cNvPr id="9" name="Imagem 8" descr="Texto, Carta&#10;&#10;Descrição gerada automaticamente">
            <a:extLst>
              <a:ext uri="{FF2B5EF4-FFF2-40B4-BE49-F238E27FC236}">
                <a16:creationId xmlns:a16="http://schemas.microsoft.com/office/drawing/2014/main" id="{F767EF31-60CC-1C76-26B1-051BE700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7" b="48473"/>
          <a:stretch/>
        </p:blipFill>
        <p:spPr>
          <a:xfrm>
            <a:off x="3300857" y="4566902"/>
            <a:ext cx="7024645" cy="12900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12391A-70CF-E350-AB32-DD83DA27D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E6AC2CFD-2B6A-D42E-7187-F2DD5C9F4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AA654F4-D4CC-231E-B90F-BE1DB467D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AC006E-A33B-8E6B-F242-289CCDDBC5E4}"/>
              </a:ext>
            </a:extLst>
          </p:cNvPr>
          <p:cNvSpPr txBox="1"/>
          <p:nvPr/>
        </p:nvSpPr>
        <p:spPr>
          <a:xfrm>
            <a:off x="669851" y="3110002"/>
            <a:ext cx="17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Produtos,     </a:t>
            </a:r>
          </a:p>
          <a:p>
            <a:pPr algn="ctr"/>
            <a:r>
              <a:rPr lang="pt-BR" b="1"/>
              <a:t> parcerias,      </a:t>
            </a:r>
          </a:p>
          <a:p>
            <a:pPr algn="ctr"/>
            <a:r>
              <a:rPr lang="pt-BR" b="1"/>
              <a:t>sucessos e "fracassos"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1A9DD4-CD62-F286-BB22-40769E0A0CB2}"/>
              </a:ext>
            </a:extLst>
          </p:cNvPr>
          <p:cNvSpPr/>
          <p:nvPr/>
        </p:nvSpPr>
        <p:spPr>
          <a:xfrm>
            <a:off x="4669494" y="1275817"/>
            <a:ext cx="242613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4A988F-90C3-F326-EF18-6D9533B20640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indicando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180325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Texto, Carta&#10;&#10;Descrição gerada automaticamente">
            <a:extLst>
              <a:ext uri="{FF2B5EF4-FFF2-40B4-BE49-F238E27FC236}">
                <a16:creationId xmlns:a16="http://schemas.microsoft.com/office/drawing/2014/main" id="{E30F5782-4660-B0FC-A7E5-BDC4FC387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3"/>
          <a:stretch/>
        </p:blipFill>
        <p:spPr>
          <a:xfrm>
            <a:off x="3143379" y="2341389"/>
            <a:ext cx="6606549" cy="538973"/>
          </a:xfrm>
          <a:prstGeom prst="rect">
            <a:avLst/>
          </a:prstGeom>
        </p:spPr>
      </p:pic>
      <p:sp>
        <p:nvSpPr>
          <p:cNvPr id="5" name="Meio-quadro 4">
            <a:extLst>
              <a:ext uri="{FF2B5EF4-FFF2-40B4-BE49-F238E27FC236}">
                <a16:creationId xmlns:a16="http://schemas.microsoft.com/office/drawing/2014/main" id="{69EA8664-1F4D-1161-3E26-412C1BB42118}"/>
              </a:ext>
            </a:extLst>
          </p:cNvPr>
          <p:cNvSpPr/>
          <p:nvPr/>
        </p:nvSpPr>
        <p:spPr>
          <a:xfrm>
            <a:off x="2570605" y="1860806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2759DC10-4C98-23B2-8EF5-A00BA8F10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7" b="27311"/>
          <a:stretch/>
        </p:blipFill>
        <p:spPr>
          <a:xfrm>
            <a:off x="3426947" y="3403590"/>
            <a:ext cx="6887842" cy="1283374"/>
          </a:xfrm>
          <a:prstGeom prst="rect">
            <a:avLst/>
          </a:prstGeom>
        </p:spPr>
      </p:pic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2652B7D1-6EE9-E180-F953-1F483DA2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b="85425"/>
          <a:stretch/>
        </p:blipFill>
        <p:spPr>
          <a:xfrm>
            <a:off x="3143379" y="2894133"/>
            <a:ext cx="6887841" cy="3116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E86B13-CEA7-90D2-0AAB-C4853B543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BA5C1F68-417B-2DA3-1B96-7EF4262D2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7116329-155F-5AA1-FA00-C143A998B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406F51-999E-9026-2A4C-4C306D844728}"/>
              </a:ext>
            </a:extLst>
          </p:cNvPr>
          <p:cNvSpPr txBox="1"/>
          <p:nvPr/>
        </p:nvSpPr>
        <p:spPr>
          <a:xfrm>
            <a:off x="669851" y="3110002"/>
            <a:ext cx="17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Produtos,     </a:t>
            </a:r>
          </a:p>
          <a:p>
            <a:pPr algn="ctr"/>
            <a:r>
              <a:rPr lang="pt-BR" b="1"/>
              <a:t> parcerias,      </a:t>
            </a:r>
          </a:p>
          <a:p>
            <a:pPr algn="ctr"/>
            <a:r>
              <a:rPr lang="pt-BR" b="1"/>
              <a:t>sucessos e "fracassos"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0A61EDE-FA5C-425B-2B66-E85B5A150AC5}"/>
              </a:ext>
            </a:extLst>
          </p:cNvPr>
          <p:cNvSpPr/>
          <p:nvPr/>
        </p:nvSpPr>
        <p:spPr>
          <a:xfrm>
            <a:off x="4669494" y="1275817"/>
            <a:ext cx="242613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DA7A236F-17D9-AE2A-6327-CAA4E32C36A8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indicando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1912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Texto, Carta&#10;&#10;Descrição gerada automaticamente">
            <a:extLst>
              <a:ext uri="{FF2B5EF4-FFF2-40B4-BE49-F238E27FC236}">
                <a16:creationId xmlns:a16="http://schemas.microsoft.com/office/drawing/2014/main" id="{E30F5782-4660-B0FC-A7E5-BDC4FC387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3"/>
          <a:stretch/>
        </p:blipFill>
        <p:spPr>
          <a:xfrm>
            <a:off x="3143379" y="2426440"/>
            <a:ext cx="6606549" cy="538973"/>
          </a:xfrm>
          <a:prstGeom prst="rect">
            <a:avLst/>
          </a:prstGeom>
        </p:spPr>
      </p:pic>
      <p:sp>
        <p:nvSpPr>
          <p:cNvPr id="5" name="Meio-quadro 4">
            <a:extLst>
              <a:ext uri="{FF2B5EF4-FFF2-40B4-BE49-F238E27FC236}">
                <a16:creationId xmlns:a16="http://schemas.microsoft.com/office/drawing/2014/main" id="{69EA8664-1F4D-1161-3E26-412C1BB42118}"/>
              </a:ext>
            </a:extLst>
          </p:cNvPr>
          <p:cNvSpPr/>
          <p:nvPr/>
        </p:nvSpPr>
        <p:spPr>
          <a:xfrm>
            <a:off x="2570605" y="1860805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 descr="Texto, Carta&#10;&#10;Descrição gerada automaticamente">
            <a:extLst>
              <a:ext uri="{FF2B5EF4-FFF2-40B4-BE49-F238E27FC236}">
                <a16:creationId xmlns:a16="http://schemas.microsoft.com/office/drawing/2014/main" id="{2652B7D1-6EE9-E180-F953-1F483DA24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0" b="85425"/>
          <a:stretch/>
        </p:blipFill>
        <p:spPr>
          <a:xfrm>
            <a:off x="3143379" y="2979184"/>
            <a:ext cx="6887841" cy="311638"/>
          </a:xfrm>
          <a:prstGeom prst="rect">
            <a:avLst/>
          </a:prstGeom>
        </p:spPr>
      </p:pic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66708EA7-0BB1-477B-94C5-F4A239939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91" b="488"/>
          <a:stretch/>
        </p:blipFill>
        <p:spPr>
          <a:xfrm>
            <a:off x="3341781" y="3603823"/>
            <a:ext cx="7128099" cy="16723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4EA6F2-E8AE-079D-75A9-097CB82E1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C1945B4F-5562-4395-CC62-97D5B7913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B7EC53-35C6-1D6E-0F45-648C0C4F4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9E2BA0-F50A-E58D-1187-314A1EE113DB}"/>
              </a:ext>
            </a:extLst>
          </p:cNvPr>
          <p:cNvSpPr txBox="1"/>
          <p:nvPr/>
        </p:nvSpPr>
        <p:spPr>
          <a:xfrm>
            <a:off x="669851" y="3110002"/>
            <a:ext cx="17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Produtos,     </a:t>
            </a:r>
          </a:p>
          <a:p>
            <a:pPr algn="ctr"/>
            <a:r>
              <a:rPr lang="pt-BR" b="1"/>
              <a:t> parcerias,      </a:t>
            </a:r>
          </a:p>
          <a:p>
            <a:pPr algn="ctr"/>
            <a:r>
              <a:rPr lang="pt-BR" b="1"/>
              <a:t>sucessos e "fracassos"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C1226AB-AF29-90C4-1EBC-E1D645D5631E}"/>
              </a:ext>
            </a:extLst>
          </p:cNvPr>
          <p:cNvSpPr/>
          <p:nvPr/>
        </p:nvSpPr>
        <p:spPr>
          <a:xfrm>
            <a:off x="4669494" y="1275817"/>
            <a:ext cx="242613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425AC80-D5FA-A572-B525-60B6DB99BEB2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indicando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142230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io-quadro 4">
            <a:extLst>
              <a:ext uri="{FF2B5EF4-FFF2-40B4-BE49-F238E27FC236}">
                <a16:creationId xmlns:a16="http://schemas.microsoft.com/office/drawing/2014/main" id="{69EA8664-1F4D-1161-3E26-412C1BB42118}"/>
              </a:ext>
            </a:extLst>
          </p:cNvPr>
          <p:cNvSpPr/>
          <p:nvPr/>
        </p:nvSpPr>
        <p:spPr>
          <a:xfrm>
            <a:off x="2570605" y="1860805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4EA6F2-E8AE-079D-75A9-097CB82E1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C1945B4F-5562-4395-CC62-97D5B791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B7EC53-35C6-1D6E-0F45-648C0C4F4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9E2BA0-F50A-E58D-1187-314A1EE113DB}"/>
              </a:ext>
            </a:extLst>
          </p:cNvPr>
          <p:cNvSpPr txBox="1"/>
          <p:nvPr/>
        </p:nvSpPr>
        <p:spPr>
          <a:xfrm>
            <a:off x="669851" y="3110002"/>
            <a:ext cx="17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Produtos,     </a:t>
            </a:r>
          </a:p>
          <a:p>
            <a:pPr algn="ctr"/>
            <a:r>
              <a:rPr lang="pt-BR" b="1"/>
              <a:t> parcerias,      </a:t>
            </a:r>
          </a:p>
          <a:p>
            <a:pPr algn="ctr"/>
            <a:r>
              <a:rPr lang="pt-BR" b="1"/>
              <a:t>sucessos e "fracassos"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8571D5-2221-61EF-E12C-098ED1191023}"/>
              </a:ext>
            </a:extLst>
          </p:cNvPr>
          <p:cNvSpPr/>
          <p:nvPr/>
        </p:nvSpPr>
        <p:spPr>
          <a:xfrm>
            <a:off x="7616952" y="1275817"/>
            <a:ext cx="1901839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Texto, Carta&#10;&#10;Descrição gerada automaticamente">
            <a:extLst>
              <a:ext uri="{FF2B5EF4-FFF2-40B4-BE49-F238E27FC236}">
                <a16:creationId xmlns:a16="http://schemas.microsoft.com/office/drawing/2014/main" id="{718B326E-F977-64D7-96BF-7E8E7E4EC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3" y="2319418"/>
            <a:ext cx="6808593" cy="3600356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3EC702C1-F518-A4E2-139A-0647AB15F01C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indicando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337805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CE516-85BB-8020-8C96-7A7CD5944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C7377A-D7B7-EB22-6C24-E5022E078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F2580D-4BAA-56DE-7B5F-6A43497E6093}"/>
              </a:ext>
            </a:extLst>
          </p:cNvPr>
          <p:cNvSpPr txBox="1"/>
          <p:nvPr/>
        </p:nvSpPr>
        <p:spPr>
          <a:xfrm>
            <a:off x="6742873" y="2944090"/>
            <a:ext cx="4645629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Governança em CT&amp;I: dados, informações e indicadores nas ICTs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CC743-FF66-2C68-62F9-189112AD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FD8F2-902A-AAC2-0C3E-6D97CC3CF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A0E58-08A1-3F0D-2A34-3AC3C8C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7" y="1674496"/>
            <a:ext cx="5536001" cy="34502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96CFB94-C724-64AC-6E15-40656BC05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A051C-F8E9-31C5-C745-57C8F8695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8EF02B-CEF4-9B0D-7FAA-2488423F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01FE57-EAE4-D9DB-3266-7C10F8D6D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4">
            <a:extLst>
              <a:ext uri="{FF2B5EF4-FFF2-40B4-BE49-F238E27FC236}">
                <a16:creationId xmlns:a16="http://schemas.microsoft.com/office/drawing/2014/main" id="{4826C55D-FFCC-62D4-6A69-11A1BDD0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916" y="5331690"/>
            <a:ext cx="47003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penSans-Bold"/>
              </a:rPr>
              <a:t>"A universidade, a indústria e o governo formam uma relação </a:t>
            </a:r>
            <a:r>
              <a:rPr lang="pt-BR" altLang="pt-BR" sz="1400" i="1">
                <a:solidFill>
                  <a:srgbClr val="000000"/>
                </a:solidFill>
                <a:latin typeface="+mj-lt"/>
                <a:ea typeface="OpenSans-Bold"/>
              </a:rPr>
              <a:t>simbiótica</a:t>
            </a:r>
            <a:r>
              <a:rPr kumimoji="0" lang="pt-BR" altLang="pt-BR" sz="140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OpenSans-Bold"/>
              </a:rPr>
              <a:t> e interativa, onde a inovação é gerada na interseção desses três setores.“      </a:t>
            </a:r>
            <a:r>
              <a:rPr lang="en-US" sz="800" i="1" err="1">
                <a:latin typeface="+mj-lt"/>
                <a:ea typeface="OpenSans-Bold"/>
              </a:rPr>
              <a:t>Etzkowitz</a:t>
            </a:r>
            <a:r>
              <a:rPr lang="en-US" sz="800" i="1">
                <a:latin typeface="+mj-lt"/>
                <a:ea typeface="OpenSans-Bold"/>
              </a:rPr>
              <a:t>, H., &amp; </a:t>
            </a:r>
            <a:r>
              <a:rPr lang="en-US" sz="800" i="1" err="1">
                <a:latin typeface="+mj-lt"/>
                <a:ea typeface="OpenSans-Bold"/>
              </a:rPr>
              <a:t>Leydesdorff</a:t>
            </a:r>
            <a:r>
              <a:rPr lang="en-US" sz="800" i="1">
                <a:latin typeface="+mj-lt"/>
                <a:ea typeface="OpenSans-Bold"/>
              </a:rPr>
              <a:t>, L. (2000)</a:t>
            </a:r>
            <a:endParaRPr kumimoji="0" lang="pt-BR" altLang="pt-BR" sz="180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Open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412363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io-quadro 4">
            <a:extLst>
              <a:ext uri="{FF2B5EF4-FFF2-40B4-BE49-F238E27FC236}">
                <a16:creationId xmlns:a16="http://schemas.microsoft.com/office/drawing/2014/main" id="{69EA8664-1F4D-1161-3E26-412C1BB42118}"/>
              </a:ext>
            </a:extLst>
          </p:cNvPr>
          <p:cNvSpPr/>
          <p:nvPr/>
        </p:nvSpPr>
        <p:spPr>
          <a:xfrm>
            <a:off x="2570605" y="1860805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4EA6F2-E8AE-079D-75A9-097CB82E1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2" y="1274178"/>
            <a:ext cx="10499599" cy="506270"/>
          </a:xfrm>
          <a:prstGeom prst="rect">
            <a:avLst/>
          </a:prstGeom>
        </p:spPr>
      </p:pic>
      <p:pic>
        <p:nvPicPr>
          <p:cNvPr id="9" name="Imagem 8" descr="Uma imagem contendo Logotipo&#10;&#10;Descrição gerada automaticamente">
            <a:extLst>
              <a:ext uri="{FF2B5EF4-FFF2-40B4-BE49-F238E27FC236}">
                <a16:creationId xmlns:a16="http://schemas.microsoft.com/office/drawing/2014/main" id="{C1945B4F-5562-4395-CC62-97D5B7913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B7EC53-35C6-1D6E-0F45-648C0C4F4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9E2BA0-F50A-E58D-1187-314A1EE113DB}"/>
              </a:ext>
            </a:extLst>
          </p:cNvPr>
          <p:cNvSpPr txBox="1"/>
          <p:nvPr/>
        </p:nvSpPr>
        <p:spPr>
          <a:xfrm>
            <a:off x="669851" y="3110002"/>
            <a:ext cx="171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Produtos,     </a:t>
            </a:r>
          </a:p>
          <a:p>
            <a:pPr algn="ctr"/>
            <a:r>
              <a:rPr lang="pt-BR" b="1"/>
              <a:t> parcerias,      </a:t>
            </a:r>
          </a:p>
          <a:p>
            <a:pPr algn="ctr"/>
            <a:r>
              <a:rPr lang="pt-BR" b="1"/>
              <a:t>sucessos e "fracassos"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F7FFFE-74D5-1591-213D-F3C291B2C9E2}"/>
              </a:ext>
            </a:extLst>
          </p:cNvPr>
          <p:cNvSpPr/>
          <p:nvPr/>
        </p:nvSpPr>
        <p:spPr>
          <a:xfrm>
            <a:off x="9473184" y="1275817"/>
            <a:ext cx="1785307" cy="5062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53548543-E4DA-8BE4-9C9D-A0F4700D4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22" y="2364948"/>
            <a:ext cx="6802889" cy="3554826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D5F5AE5D-5283-24FB-8852-84DB0BF92758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indicando os resultados</a:t>
            </a:r>
          </a:p>
        </p:txBody>
      </p:sp>
    </p:spTree>
    <p:extLst>
      <p:ext uri="{BB962C8B-B14F-4D97-AF65-F5344CB8AC3E}">
        <p14:creationId xmlns:p14="http://schemas.microsoft.com/office/powerpoint/2010/main" val="66692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2640-5D65-100F-9F47-1EFE64DCF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F0A1F310-C47F-E750-1780-603A27CBA4E2}"/>
              </a:ext>
            </a:extLst>
          </p:cNvPr>
          <p:cNvSpPr txBox="1">
            <a:spLocks/>
          </p:cNvSpPr>
          <p:nvPr/>
        </p:nvSpPr>
        <p:spPr>
          <a:xfrm>
            <a:off x="662651" y="9696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cesta de indicadores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7C3103-04E2-D36C-3A33-A62C12A3E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592" y="1677741"/>
            <a:ext cx="1270797" cy="12873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5D6D21-FE48-0C2C-0531-E95E7333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38" y="1763517"/>
            <a:ext cx="3750086" cy="16500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1B89AE-D147-E21A-9B48-8A0E41040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973" y="1974862"/>
            <a:ext cx="3653726" cy="32053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1F71017-3943-43E6-E723-A1A1D9DCF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01" y="3658810"/>
            <a:ext cx="3499023" cy="25342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D52593-5EA7-2234-2FFF-61A270109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324" y="3941880"/>
            <a:ext cx="3499023" cy="26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0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9078CDE-B688-E801-1890-EF1919F55140}"/>
              </a:ext>
            </a:extLst>
          </p:cNvPr>
          <p:cNvSpPr txBox="1">
            <a:spLocks/>
          </p:cNvSpPr>
          <p:nvPr/>
        </p:nvSpPr>
        <p:spPr>
          <a:xfrm>
            <a:off x="662651" y="9696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rgbClr val="C00000"/>
                </a:solidFill>
                <a:latin typeface="Raleway" panose="020B0604020202020204" pitchFamily="2" charset="0"/>
              </a:rPr>
              <a:t>cesta de indicadores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D77C0C-A0B2-49DE-2A5D-7D380AD0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602" y="1677741"/>
            <a:ext cx="2536054" cy="256267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B707494-E788-A7E0-EEA3-1584EB093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98" y="1671736"/>
            <a:ext cx="1270797" cy="12873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D3C3960-8B5B-2FF9-1FC2-3007B427F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593" y="5290524"/>
            <a:ext cx="5422239" cy="5718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0C61ADE-C82E-A06E-7575-46D825BFE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0447" y="1710743"/>
            <a:ext cx="3113462" cy="355824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2E58062-F224-337F-A7A9-C98528DD5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309" y="1710743"/>
            <a:ext cx="2900137" cy="338729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223B73-A0FD-C0F3-9E84-6DC9B4CB810D}"/>
              </a:ext>
            </a:extLst>
          </p:cNvPr>
          <p:cNvSpPr txBox="1"/>
          <p:nvPr/>
        </p:nvSpPr>
        <p:spPr>
          <a:xfrm>
            <a:off x="1445632" y="1671736"/>
            <a:ext cx="6479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100" b="1"/>
              <a:t>Oxford</a:t>
            </a:r>
          </a:p>
        </p:txBody>
      </p:sp>
    </p:spTree>
    <p:extLst>
      <p:ext uri="{BB962C8B-B14F-4D97-AF65-F5344CB8AC3E}">
        <p14:creationId xmlns:p14="http://schemas.microsoft.com/office/powerpoint/2010/main" val="189172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795C-A5CB-E10B-403E-4532E485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63FFF9-ABF4-3859-2CA1-59DCECF24E18}"/>
              </a:ext>
            </a:extLst>
          </p:cNvPr>
          <p:cNvSpPr txBox="1"/>
          <p:nvPr/>
        </p:nvSpPr>
        <p:spPr>
          <a:xfrm>
            <a:off x="6742873" y="2944090"/>
            <a:ext cx="4645629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Governança em CT&amp;I: Transparência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270C37-D381-3259-0DB4-925E154BF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7" y="1674496"/>
            <a:ext cx="5536001" cy="34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6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A17BE-5560-DA2C-928D-93BCC649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io-quadro 2">
            <a:extLst>
              <a:ext uri="{FF2B5EF4-FFF2-40B4-BE49-F238E27FC236}">
                <a16:creationId xmlns:a16="http://schemas.microsoft.com/office/drawing/2014/main" id="{9BA7ECFB-2FCB-A6A6-C5CB-8B63C6C833B9}"/>
              </a:ext>
            </a:extLst>
          </p:cNvPr>
          <p:cNvSpPr/>
          <p:nvPr/>
        </p:nvSpPr>
        <p:spPr>
          <a:xfrm>
            <a:off x="2541416" y="1837964"/>
            <a:ext cx="6781332" cy="2394586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C403F47-132D-E6B2-90D5-4C1123ABA2B4}"/>
              </a:ext>
            </a:extLst>
          </p:cNvPr>
          <p:cNvSpPr txBox="1">
            <a:spLocks/>
          </p:cNvSpPr>
          <p:nvPr/>
        </p:nvSpPr>
        <p:spPr>
          <a:xfrm>
            <a:off x="662651" y="9696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Transparência e Governança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7411EA3-4A18-159F-6B2C-DF2EFBDAB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44" y="2085232"/>
            <a:ext cx="6433912" cy="21473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C414BB2-C86B-C8B9-8965-D8733E2961ED}"/>
              </a:ext>
            </a:extLst>
          </p:cNvPr>
          <p:cNvSpPr txBox="1"/>
          <p:nvPr/>
        </p:nvSpPr>
        <p:spPr>
          <a:xfrm>
            <a:off x="662651" y="2515700"/>
            <a:ext cx="1793848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i="1"/>
              <a:t>Olhar de dentro</a:t>
            </a:r>
          </a:p>
        </p:txBody>
      </p:sp>
      <p:sp>
        <p:nvSpPr>
          <p:cNvPr id="11" name="Meio-quadro 10">
            <a:extLst>
              <a:ext uri="{FF2B5EF4-FFF2-40B4-BE49-F238E27FC236}">
                <a16:creationId xmlns:a16="http://schemas.microsoft.com/office/drawing/2014/main" id="{4065C0AA-60A9-AE32-491B-2EF392F09308}"/>
              </a:ext>
            </a:extLst>
          </p:cNvPr>
          <p:cNvSpPr/>
          <p:nvPr/>
        </p:nvSpPr>
        <p:spPr>
          <a:xfrm>
            <a:off x="6513047" y="4232550"/>
            <a:ext cx="2809701" cy="2394586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6D5ACB-CB57-04B2-B137-FD0AD7F8E8D9}"/>
              </a:ext>
            </a:extLst>
          </p:cNvPr>
          <p:cNvSpPr txBox="1"/>
          <p:nvPr/>
        </p:nvSpPr>
        <p:spPr>
          <a:xfrm>
            <a:off x="4819442" y="5060511"/>
            <a:ext cx="1719024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i="1"/>
              <a:t>Olhar de fora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E717126-1389-3EA9-7CA7-EF85A659B924}"/>
              </a:ext>
            </a:extLst>
          </p:cNvPr>
          <p:cNvSpPr/>
          <p:nvPr/>
        </p:nvSpPr>
        <p:spPr>
          <a:xfrm>
            <a:off x="662651" y="1744579"/>
            <a:ext cx="10866698" cy="488255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EDBC90-CEFF-CD94-693D-0B863C3DA005}"/>
              </a:ext>
            </a:extLst>
          </p:cNvPr>
          <p:cNvSpPr txBox="1"/>
          <p:nvPr/>
        </p:nvSpPr>
        <p:spPr>
          <a:xfrm>
            <a:off x="6822087" y="4530105"/>
            <a:ext cx="4194265" cy="1872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300" b="1"/>
              <a:t>Trans</a:t>
            </a:r>
            <a:r>
              <a:rPr lang="pt-BR" sz="1300"/>
              <a:t>": prefixo latino que significa "</a:t>
            </a:r>
            <a:r>
              <a:rPr lang="pt-BR" sz="1300" b="1">
                <a:solidFill>
                  <a:srgbClr val="FF0000"/>
                </a:solidFill>
              </a:rPr>
              <a:t>através</a:t>
            </a:r>
            <a:r>
              <a:rPr lang="pt-BR" sz="1300"/>
              <a:t>", "</a:t>
            </a:r>
            <a:r>
              <a:rPr lang="pt-BR" sz="1300" b="1">
                <a:solidFill>
                  <a:srgbClr val="FF0000"/>
                </a:solidFill>
              </a:rPr>
              <a:t>além</a:t>
            </a:r>
            <a:r>
              <a:rPr lang="pt-BR" sz="1300"/>
              <a:t>" ou "</a:t>
            </a:r>
            <a:r>
              <a:rPr lang="pt-BR" sz="1300" b="1">
                <a:solidFill>
                  <a:srgbClr val="FF0000"/>
                </a:solidFill>
              </a:rPr>
              <a:t>para o outro lado</a:t>
            </a:r>
            <a:r>
              <a:rPr lang="pt-BR" sz="1300"/>
              <a:t>".</a:t>
            </a:r>
          </a:p>
          <a:p>
            <a:pPr lvl="1"/>
            <a:endParaRPr lang="pt-BR" sz="13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300"/>
              <a:t>"Parere": verbo que significa "</a:t>
            </a:r>
            <a:r>
              <a:rPr lang="pt-BR" sz="1300" b="1">
                <a:solidFill>
                  <a:srgbClr val="FF0000"/>
                </a:solidFill>
              </a:rPr>
              <a:t>aparecer</a:t>
            </a:r>
            <a:r>
              <a:rPr lang="pt-BR" sz="1300"/>
              <a:t>", "</a:t>
            </a:r>
            <a:r>
              <a:rPr lang="pt-BR" sz="1300" b="1">
                <a:solidFill>
                  <a:srgbClr val="FF0000"/>
                </a:solidFill>
              </a:rPr>
              <a:t>ser visível</a:t>
            </a:r>
            <a:r>
              <a:rPr lang="pt-BR" sz="1300"/>
              <a:t>" ou "</a:t>
            </a:r>
            <a:r>
              <a:rPr lang="pt-BR" sz="1300" b="1">
                <a:solidFill>
                  <a:srgbClr val="FF0000"/>
                </a:solidFill>
              </a:rPr>
              <a:t>mostrar-se</a:t>
            </a:r>
            <a:r>
              <a:rPr lang="pt-BR" sz="1300"/>
              <a:t>". </a:t>
            </a:r>
          </a:p>
          <a:p>
            <a:pPr lvl="1"/>
            <a:endParaRPr lang="pt-BR" sz="13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300"/>
              <a:t>algo que pode ser "visto através" tanto no </a:t>
            </a:r>
            <a:r>
              <a:rPr lang="pt-BR" sz="1300" b="1">
                <a:solidFill>
                  <a:srgbClr val="FF0000"/>
                </a:solidFill>
              </a:rPr>
              <a:t>sentido físico </a:t>
            </a:r>
            <a:r>
              <a:rPr lang="pt-BR" sz="1300"/>
              <a:t>quanto no </a:t>
            </a:r>
            <a:r>
              <a:rPr lang="pt-BR" sz="1300" b="1">
                <a:solidFill>
                  <a:srgbClr val="FF0000"/>
                </a:solidFill>
              </a:rPr>
              <a:t>ético</a:t>
            </a:r>
            <a:r>
              <a:rPr lang="pt-BR" sz="1300"/>
              <a:t> ou </a:t>
            </a:r>
            <a:r>
              <a:rPr lang="pt-BR" sz="1300" b="1">
                <a:solidFill>
                  <a:srgbClr val="FF0000"/>
                </a:solidFill>
              </a:rPr>
              <a:t>simbólico</a:t>
            </a:r>
            <a:r>
              <a:rPr lang="pt-BR" sz="1300"/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7EEAB4-A08C-5548-70BA-8AE3A31D2BB5}"/>
              </a:ext>
            </a:extLst>
          </p:cNvPr>
          <p:cNvSpPr txBox="1"/>
          <p:nvPr/>
        </p:nvSpPr>
        <p:spPr>
          <a:xfrm rot="1871578">
            <a:off x="1881533" y="4817062"/>
            <a:ext cx="1719024" cy="408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Transparência</a:t>
            </a: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CE984153-6D74-42A9-EE15-08B2C6FB97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9277" y="3469697"/>
            <a:ext cx="1651890" cy="5611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BA5E9D1F-3544-28F8-635B-5371D2128CB6}"/>
              </a:ext>
            </a:extLst>
          </p:cNvPr>
          <p:cNvCxnSpPr/>
          <p:nvPr/>
        </p:nvCxnSpPr>
        <p:spPr>
          <a:xfrm rot="10800000" flipV="1">
            <a:off x="3476298" y="5264822"/>
            <a:ext cx="1343145" cy="20170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2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5BF6D-E3B1-FA4C-E19D-D3002E09E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9E80939-1A5B-D248-79D9-B4145CC05878}"/>
              </a:ext>
            </a:extLst>
          </p:cNvPr>
          <p:cNvSpPr txBox="1">
            <a:spLocks/>
          </p:cNvSpPr>
          <p:nvPr/>
        </p:nvSpPr>
        <p:spPr>
          <a:xfrm>
            <a:off x="662651" y="9696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Transparência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94214D-56E8-6B9F-EA45-754D72C20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96" y="2024786"/>
            <a:ext cx="6000899" cy="2795032"/>
          </a:xfrm>
          <a:prstGeom prst="rect">
            <a:avLst/>
          </a:prstGeom>
        </p:spPr>
      </p:pic>
      <p:sp>
        <p:nvSpPr>
          <p:cNvPr id="3" name="Meio-quadro 2">
            <a:extLst>
              <a:ext uri="{FF2B5EF4-FFF2-40B4-BE49-F238E27FC236}">
                <a16:creationId xmlns:a16="http://schemas.microsoft.com/office/drawing/2014/main" id="{76E27329-59DF-26AA-EA97-3DD411A1530A}"/>
              </a:ext>
            </a:extLst>
          </p:cNvPr>
          <p:cNvSpPr/>
          <p:nvPr/>
        </p:nvSpPr>
        <p:spPr>
          <a:xfrm>
            <a:off x="2552485" y="2406818"/>
            <a:ext cx="1836278" cy="1895891"/>
          </a:xfrm>
          <a:prstGeom prst="halfFrame">
            <a:avLst>
              <a:gd name="adj1" fmla="val 4467"/>
              <a:gd name="adj2" fmla="val 328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4AEF91-CE36-849F-3D88-A91614843B2B}"/>
              </a:ext>
            </a:extLst>
          </p:cNvPr>
          <p:cNvSpPr txBox="1"/>
          <p:nvPr/>
        </p:nvSpPr>
        <p:spPr>
          <a:xfrm>
            <a:off x="7539035" y="2493493"/>
            <a:ext cx="107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Projetos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72AA5C-CD31-FB39-16D9-088FD060C30B}"/>
              </a:ext>
            </a:extLst>
          </p:cNvPr>
          <p:cNvSpPr txBox="1"/>
          <p:nvPr/>
        </p:nvSpPr>
        <p:spPr>
          <a:xfrm>
            <a:off x="7555785" y="3958496"/>
            <a:ext cx="107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Pessoas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4996F9B0-E455-4E85-3A37-332F1A2A6DEF}"/>
              </a:ext>
            </a:extLst>
          </p:cNvPr>
          <p:cNvCxnSpPr>
            <a:cxnSpLocks/>
          </p:cNvCxnSpPr>
          <p:nvPr/>
        </p:nvCxnSpPr>
        <p:spPr>
          <a:xfrm>
            <a:off x="4475747" y="2678159"/>
            <a:ext cx="3080038" cy="12700"/>
          </a:xfrm>
          <a:prstGeom prst="bentConnector3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A1D82491-6D38-324F-130D-4C0F9FC9B40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06065" y="4143162"/>
            <a:ext cx="3149720" cy="12700"/>
          </a:xfrm>
          <a:prstGeom prst="bentConnector3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4C1B5DB0-CBDD-598B-DCAE-F6EF5686710A}"/>
              </a:ext>
            </a:extLst>
          </p:cNvPr>
          <p:cNvSpPr/>
          <p:nvPr/>
        </p:nvSpPr>
        <p:spPr>
          <a:xfrm>
            <a:off x="1278729" y="3055337"/>
            <a:ext cx="1069108" cy="61361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1DD829-87C0-3697-E0AD-799E119CA966}"/>
              </a:ext>
            </a:extLst>
          </p:cNvPr>
          <p:cNvSpPr/>
          <p:nvPr/>
        </p:nvSpPr>
        <p:spPr>
          <a:xfrm>
            <a:off x="5933971" y="3051549"/>
            <a:ext cx="1069108" cy="613611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7BD69C42-667E-6652-498B-AE4339B76CFB}"/>
              </a:ext>
            </a:extLst>
          </p:cNvPr>
          <p:cNvSpPr/>
          <p:nvPr/>
        </p:nvSpPr>
        <p:spPr>
          <a:xfrm>
            <a:off x="8697380" y="2165510"/>
            <a:ext cx="2540115" cy="1034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Plano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Execução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Resultados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EA6502-647C-86D8-AB17-F47DA0AA641E}"/>
              </a:ext>
            </a:extLst>
          </p:cNvPr>
          <p:cNvSpPr txBox="1"/>
          <p:nvPr/>
        </p:nvSpPr>
        <p:spPr>
          <a:xfrm>
            <a:off x="8924802" y="1796178"/>
            <a:ext cx="208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</a:rPr>
              <a:t>Fundação de Apoio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F8C4565-56DC-9AB2-3ED4-54E6C2AA299D}"/>
              </a:ext>
            </a:extLst>
          </p:cNvPr>
          <p:cNvSpPr/>
          <p:nvPr/>
        </p:nvSpPr>
        <p:spPr>
          <a:xfrm>
            <a:off x="8697380" y="3606968"/>
            <a:ext cx="2540115" cy="1034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Dedicação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Relacionamento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98301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988D-F8D1-C781-5DB6-158B3EDF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9837971-AB4C-792A-7993-3909EB214B31}"/>
              </a:ext>
            </a:extLst>
          </p:cNvPr>
          <p:cNvSpPr txBox="1"/>
          <p:nvPr/>
        </p:nvSpPr>
        <p:spPr>
          <a:xfrm>
            <a:off x="6742873" y="2944090"/>
            <a:ext cx="4645629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Governança em CT&amp;I: Prestação de Contas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55F945-25FD-3708-47D5-0CD075433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07" y="1674496"/>
            <a:ext cx="5536001" cy="34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9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0F599-2B14-2858-DD81-D84887DD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ADAD19A-4B14-5DFE-71A6-A09594CE4970}"/>
              </a:ext>
            </a:extLst>
          </p:cNvPr>
          <p:cNvSpPr/>
          <p:nvPr/>
        </p:nvSpPr>
        <p:spPr>
          <a:xfrm>
            <a:off x="854916" y="2071227"/>
            <a:ext cx="9938084" cy="29838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FC6D42-A7C6-EDD4-AB19-94B75F35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68" y="2404992"/>
            <a:ext cx="5625976" cy="2069235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id="{AEAAD483-C039-9A22-8C62-842D0A270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2159" y="2707140"/>
            <a:ext cx="2387963" cy="1464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pt-BR" sz="1600" b="1"/>
              <a:t>Prestar contas sobre: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1600"/>
              <a:t>Desempenho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1600"/>
              <a:t>Colaboração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1600"/>
              <a:t>Valor público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C039A0B-8DBA-1072-9E52-EA082DA1DF4B}"/>
              </a:ext>
            </a:extLst>
          </p:cNvPr>
          <p:cNvSpPr txBox="1">
            <a:spLocks/>
          </p:cNvSpPr>
          <p:nvPr/>
        </p:nvSpPr>
        <p:spPr>
          <a:xfrm>
            <a:off x="662651" y="9696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Prestação de Contas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21CFB19-B089-B007-C533-0BA73B298CF4}"/>
              </a:ext>
            </a:extLst>
          </p:cNvPr>
          <p:cNvSpPr/>
          <p:nvPr/>
        </p:nvSpPr>
        <p:spPr>
          <a:xfrm>
            <a:off x="4016314" y="2683979"/>
            <a:ext cx="873094" cy="61361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A72EE9-9EB2-0F8C-26C8-67C5DF4F7F6B}"/>
              </a:ext>
            </a:extLst>
          </p:cNvPr>
          <p:cNvSpPr/>
          <p:nvPr/>
        </p:nvSpPr>
        <p:spPr>
          <a:xfrm>
            <a:off x="3430202" y="3631854"/>
            <a:ext cx="672567" cy="61361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CEB2C63-E072-46B4-F949-6363E1BA6AB9}"/>
              </a:ext>
            </a:extLst>
          </p:cNvPr>
          <p:cNvSpPr/>
          <p:nvPr/>
        </p:nvSpPr>
        <p:spPr>
          <a:xfrm>
            <a:off x="5546559" y="3167624"/>
            <a:ext cx="873094" cy="613611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5EA0313D-7313-B5F7-53CE-169FFA738F5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89408" y="2990785"/>
            <a:ext cx="584961" cy="498372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96A938D5-BDEC-F81D-A1CD-6EAFF13EEF6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102769" y="3489157"/>
            <a:ext cx="1371600" cy="449503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0E1F5B5B-E913-C7CD-2A65-3C3E46589D6B}"/>
              </a:ext>
            </a:extLst>
          </p:cNvPr>
          <p:cNvCxnSpPr>
            <a:cxnSpLocks/>
            <a:stCxn id="10" idx="1"/>
            <a:endCxn id="11" idx="0"/>
          </p:cNvCxnSpPr>
          <p:nvPr/>
        </p:nvCxnSpPr>
        <p:spPr>
          <a:xfrm rot="10800000" flipV="1">
            <a:off x="3766486" y="2990784"/>
            <a:ext cx="249828" cy="64106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: para Baixo 30">
            <a:extLst>
              <a:ext uri="{FF2B5EF4-FFF2-40B4-BE49-F238E27FC236}">
                <a16:creationId xmlns:a16="http://schemas.microsoft.com/office/drawing/2014/main" id="{01E41634-FF6F-C758-3B5C-7E45CF6002F7}"/>
              </a:ext>
            </a:extLst>
          </p:cNvPr>
          <p:cNvSpPr/>
          <p:nvPr/>
        </p:nvSpPr>
        <p:spPr>
          <a:xfrm>
            <a:off x="1811710" y="5075760"/>
            <a:ext cx="4584446" cy="962526"/>
          </a:xfrm>
          <a:prstGeom prst="downArrow">
            <a:avLst>
              <a:gd name="adj1" fmla="val 26042"/>
              <a:gd name="adj2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>
                <a:solidFill>
                  <a:schemeClr val="tx1"/>
                </a:solidFill>
              </a:rPr>
              <a:t>Foco em resultados</a:t>
            </a:r>
          </a:p>
        </p:txBody>
      </p:sp>
      <p:sp>
        <p:nvSpPr>
          <p:cNvPr id="32" name="Seta: para Baixo 31">
            <a:extLst>
              <a:ext uri="{FF2B5EF4-FFF2-40B4-BE49-F238E27FC236}">
                <a16:creationId xmlns:a16="http://schemas.microsoft.com/office/drawing/2014/main" id="{30E239A7-5C0D-5865-8602-0D7CCB54848A}"/>
              </a:ext>
            </a:extLst>
          </p:cNvPr>
          <p:cNvSpPr/>
          <p:nvPr/>
        </p:nvSpPr>
        <p:spPr>
          <a:xfrm rot="10800000">
            <a:off x="4291258" y="5055059"/>
            <a:ext cx="4584446" cy="962526"/>
          </a:xfrm>
          <a:prstGeom prst="downArrow">
            <a:avLst>
              <a:gd name="adj1" fmla="val 26042"/>
              <a:gd name="adj2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i="1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B894814-1EA8-0652-BBF8-13758F08985C}"/>
              </a:ext>
            </a:extLst>
          </p:cNvPr>
          <p:cNvSpPr txBox="1"/>
          <p:nvPr/>
        </p:nvSpPr>
        <p:spPr>
          <a:xfrm>
            <a:off x="5708990" y="5428607"/>
            <a:ext cx="171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/>
              <a:t>Simplificação</a:t>
            </a:r>
          </a:p>
        </p:txBody>
      </p:sp>
      <p:sp>
        <p:nvSpPr>
          <p:cNvPr id="34" name="Subtítulo 7">
            <a:extLst>
              <a:ext uri="{FF2B5EF4-FFF2-40B4-BE49-F238E27FC236}">
                <a16:creationId xmlns:a16="http://schemas.microsoft.com/office/drawing/2014/main" id="{50A07988-C5E5-5B58-3C9B-CD4F9B1A3301}"/>
              </a:ext>
            </a:extLst>
          </p:cNvPr>
          <p:cNvSpPr txBox="1">
            <a:spLocks/>
          </p:cNvSpPr>
          <p:nvPr/>
        </p:nvSpPr>
        <p:spPr>
          <a:xfrm>
            <a:off x="854916" y="5598963"/>
            <a:ext cx="2146750" cy="4393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1600"/>
              <a:t>Risco tecnológico</a:t>
            </a:r>
          </a:p>
        </p:txBody>
      </p:sp>
      <p:sp>
        <p:nvSpPr>
          <p:cNvPr id="36" name="Subtítulo 7">
            <a:extLst>
              <a:ext uri="{FF2B5EF4-FFF2-40B4-BE49-F238E27FC236}">
                <a16:creationId xmlns:a16="http://schemas.microsoft.com/office/drawing/2014/main" id="{1B0AA948-E5B3-7BF6-7A88-DEE5EA6BB97F}"/>
              </a:ext>
            </a:extLst>
          </p:cNvPr>
          <p:cNvSpPr txBox="1">
            <a:spLocks/>
          </p:cNvSpPr>
          <p:nvPr/>
        </p:nvSpPr>
        <p:spPr>
          <a:xfrm>
            <a:off x="8845746" y="5552649"/>
            <a:ext cx="2146750" cy="4393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1600"/>
              <a:t>Tempo da ciência</a:t>
            </a:r>
          </a:p>
        </p:txBody>
      </p:sp>
    </p:spTree>
    <p:extLst>
      <p:ext uri="{BB962C8B-B14F-4D97-AF65-F5344CB8AC3E}">
        <p14:creationId xmlns:p14="http://schemas.microsoft.com/office/powerpoint/2010/main" val="204134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C71D8FA-0FDC-C658-0D4A-A1F681D3A29F}"/>
              </a:ext>
            </a:extLst>
          </p:cNvPr>
          <p:cNvSpPr txBox="1"/>
          <p:nvPr/>
        </p:nvSpPr>
        <p:spPr>
          <a:xfrm>
            <a:off x="510251" y="2174668"/>
            <a:ext cx="16309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/>
              <a:t>Dados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71A1A29-E96E-B629-074E-D57CAF97DB3B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dados, informações e indicadores nas ICTs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BB4C1-956A-5E9C-FA7D-742B697A7A51}"/>
              </a:ext>
            </a:extLst>
          </p:cNvPr>
          <p:cNvSpPr txBox="1"/>
          <p:nvPr/>
        </p:nvSpPr>
        <p:spPr>
          <a:xfrm>
            <a:off x="4099959" y="2526625"/>
            <a:ext cx="7266246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/>
              <a:t>"</a:t>
            </a:r>
            <a:r>
              <a:rPr lang="pt-BR" sz="2000" b="1"/>
              <a:t>Datum</a:t>
            </a:r>
            <a:r>
              <a:rPr lang="pt-BR" sz="2000"/>
              <a:t>": significa literalmente "aquilo que é dado" ou "o que foi concedido".</a:t>
            </a:r>
          </a:p>
          <a:p>
            <a:pPr lvl="1" algn="just"/>
            <a:endParaRPr lang="pt-BR" sz="20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/>
              <a:t>No plural, "</a:t>
            </a:r>
            <a:r>
              <a:rPr lang="pt-BR" sz="2000" b="1"/>
              <a:t>data</a:t>
            </a:r>
            <a:r>
              <a:rPr lang="pt-BR" sz="2000"/>
              <a:t>", tornou-se um termo técnico usado em ciências e filosofia para se referir a </a:t>
            </a:r>
            <a:r>
              <a:rPr lang="pt-BR" sz="2000" b="1">
                <a:solidFill>
                  <a:srgbClr val="C00000"/>
                </a:solidFill>
              </a:rPr>
              <a:t>fatos concedidos como verdadeiros</a:t>
            </a:r>
            <a:r>
              <a:rPr lang="pt-BR" sz="2000"/>
              <a:t> ou informações fornecidas para análise.</a:t>
            </a:r>
          </a:p>
        </p:txBody>
      </p:sp>
      <p:pic>
        <p:nvPicPr>
          <p:cNvPr id="14" name="Picture 2" descr="Você sabe a diferença entre dado e informação?">
            <a:extLst>
              <a:ext uri="{FF2B5EF4-FFF2-40B4-BE49-F238E27FC236}">
                <a16:creationId xmlns:a16="http://schemas.microsoft.com/office/drawing/2014/main" id="{4AAA6616-7BAC-0E20-7652-CABC4C89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1" y="2579117"/>
            <a:ext cx="3273349" cy="175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1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C71D8FA-0FDC-C658-0D4A-A1F681D3A29F}"/>
              </a:ext>
            </a:extLst>
          </p:cNvPr>
          <p:cNvSpPr txBox="1"/>
          <p:nvPr/>
        </p:nvSpPr>
        <p:spPr>
          <a:xfrm>
            <a:off x="1392753" y="2195933"/>
            <a:ext cx="18608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/>
              <a:t>Informação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71A1A29-E96E-B629-074E-D57CAF97DB3B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dados, informações e indicadores nas ICTs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BB4C1-956A-5E9C-FA7D-742B697A7A51}"/>
              </a:ext>
            </a:extLst>
          </p:cNvPr>
          <p:cNvSpPr txBox="1"/>
          <p:nvPr/>
        </p:nvSpPr>
        <p:spPr>
          <a:xfrm>
            <a:off x="4099959" y="2526625"/>
            <a:ext cx="6926004" cy="3166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/>
              <a:t>"</a:t>
            </a:r>
            <a:r>
              <a:rPr lang="pt-BR" sz="2000" b="1"/>
              <a:t>Informare</a:t>
            </a:r>
            <a:r>
              <a:rPr lang="pt-BR" sz="2000"/>
              <a:t>": composto por:</a:t>
            </a:r>
          </a:p>
          <a:p>
            <a:pPr lvl="1" algn="just"/>
            <a:endParaRPr lang="pt-BR" sz="20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/>
              <a:t>in-: prefixo que indica "em" ou "</a:t>
            </a:r>
            <a:r>
              <a:rPr lang="pt-BR" sz="2000" b="1">
                <a:solidFill>
                  <a:srgbClr val="C00000"/>
                </a:solidFill>
              </a:rPr>
              <a:t>dentro</a:t>
            </a:r>
            <a:r>
              <a:rPr lang="pt-BR" sz="2000"/>
              <a:t>".</a:t>
            </a:r>
          </a:p>
          <a:p>
            <a:pPr lvl="1" algn="just"/>
            <a:endParaRPr lang="pt-BR" sz="20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/>
              <a:t>formare: derivado de "forma", que significa "</a:t>
            </a:r>
            <a:r>
              <a:rPr lang="pt-BR" sz="2000" b="1">
                <a:solidFill>
                  <a:srgbClr val="C00000"/>
                </a:solidFill>
              </a:rPr>
              <a:t>forma</a:t>
            </a:r>
            <a:r>
              <a:rPr lang="pt-BR" sz="2000"/>
              <a:t>", "</a:t>
            </a:r>
            <a:r>
              <a:rPr lang="pt-BR" sz="2000" b="1">
                <a:solidFill>
                  <a:srgbClr val="C00000"/>
                </a:solidFill>
              </a:rPr>
              <a:t>estrutura</a:t>
            </a:r>
            <a:r>
              <a:rPr lang="pt-BR" sz="2000"/>
              <a:t>" ou "</a:t>
            </a:r>
            <a:r>
              <a:rPr lang="pt-BR" sz="2000" b="1">
                <a:solidFill>
                  <a:srgbClr val="C00000"/>
                </a:solidFill>
              </a:rPr>
              <a:t>configuração</a:t>
            </a:r>
            <a:r>
              <a:rPr lang="pt-BR" sz="2000"/>
              <a:t>".</a:t>
            </a:r>
          </a:p>
          <a:p>
            <a:pPr lvl="1" algn="just"/>
            <a:endParaRPr lang="pt-BR" sz="20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000"/>
              <a:t>Literalmente, "informare" significa "</a:t>
            </a:r>
            <a:r>
              <a:rPr lang="pt-BR" sz="2000" b="1">
                <a:solidFill>
                  <a:srgbClr val="C00000"/>
                </a:solidFill>
              </a:rPr>
              <a:t>dar forma a algo</a:t>
            </a:r>
            <a:r>
              <a:rPr lang="pt-BR" sz="2000"/>
              <a:t>" ou "formar internamente". </a:t>
            </a:r>
          </a:p>
        </p:txBody>
      </p:sp>
      <p:pic>
        <p:nvPicPr>
          <p:cNvPr id="14" name="Picture 2" descr="Você sabe a diferença entre dado e informação?">
            <a:extLst>
              <a:ext uri="{FF2B5EF4-FFF2-40B4-BE49-F238E27FC236}">
                <a16:creationId xmlns:a16="http://schemas.microsoft.com/office/drawing/2014/main" id="{4AAA6616-7BAC-0E20-7652-CABC4C89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1" y="2589750"/>
            <a:ext cx="3273349" cy="175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0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C71D8FA-0FDC-C658-0D4A-A1F681D3A29F}"/>
              </a:ext>
            </a:extLst>
          </p:cNvPr>
          <p:cNvSpPr txBox="1"/>
          <p:nvPr/>
        </p:nvSpPr>
        <p:spPr>
          <a:xfrm>
            <a:off x="2594232" y="2219026"/>
            <a:ext cx="18608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/>
              <a:t>Indicador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71A1A29-E96E-B629-074E-D57CAF97DB3B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dados, informações e indicadores nas ICTs</a:t>
            </a:r>
          </a:p>
        </p:txBody>
      </p:sp>
      <p:pic>
        <p:nvPicPr>
          <p:cNvPr id="14" name="Picture 2" descr="Você sabe a diferença entre dado e informação?">
            <a:extLst>
              <a:ext uri="{FF2B5EF4-FFF2-40B4-BE49-F238E27FC236}">
                <a16:creationId xmlns:a16="http://schemas.microsoft.com/office/drawing/2014/main" id="{4AAA6616-7BAC-0E20-7652-CABC4C89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1" y="2589750"/>
            <a:ext cx="3273349" cy="175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10B2B24-9047-B234-1343-3EC0729E2016}"/>
              </a:ext>
            </a:extLst>
          </p:cNvPr>
          <p:cNvSpPr txBox="1"/>
          <p:nvPr/>
        </p:nvSpPr>
        <p:spPr>
          <a:xfrm>
            <a:off x="4099959" y="2526625"/>
            <a:ext cx="6086032" cy="2826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/>
              <a:t>in-</a:t>
            </a:r>
            <a:r>
              <a:rPr lang="pt-BR" sz="2000"/>
              <a:t>: prefixo que significa "em" ou "</a:t>
            </a:r>
            <a:r>
              <a:rPr lang="pt-BR" sz="2000" b="1">
                <a:solidFill>
                  <a:srgbClr val="C00000"/>
                </a:solidFill>
              </a:rPr>
              <a:t>para dentro</a:t>
            </a:r>
            <a:r>
              <a:rPr lang="pt-BR" sz="2000"/>
              <a:t>".</a:t>
            </a:r>
          </a:p>
          <a:p>
            <a:pPr lvl="1"/>
            <a:endParaRPr lang="pt-BR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/>
              <a:t>dicare</a:t>
            </a:r>
            <a:r>
              <a:rPr lang="pt-BR" sz="2000"/>
              <a:t>: verbo que significa "dizer", "</a:t>
            </a:r>
            <a:r>
              <a:rPr lang="pt-BR" sz="2000" b="1">
                <a:solidFill>
                  <a:srgbClr val="C00000"/>
                </a:solidFill>
              </a:rPr>
              <a:t>mostrar</a:t>
            </a:r>
            <a:r>
              <a:rPr lang="pt-BR" sz="2000"/>
              <a:t>" ou "afirmar".</a:t>
            </a:r>
          </a:p>
          <a:p>
            <a:pPr lvl="1"/>
            <a:endParaRPr lang="pt-BR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/>
              <a:t>tor: </a:t>
            </a:r>
            <a:r>
              <a:rPr lang="pt-BR" sz="2000"/>
              <a:t>"aquele que faz uma ação" ou "</a:t>
            </a:r>
            <a:r>
              <a:rPr lang="pt-BR" sz="2000" b="1">
                <a:solidFill>
                  <a:srgbClr val="C00000"/>
                </a:solidFill>
              </a:rPr>
              <a:t>algo que realiza uma função</a:t>
            </a:r>
            <a:r>
              <a:rPr lang="pt-BR" sz="2000"/>
              <a:t>".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D5B001-5A45-885D-4D7B-79BA23E8C8E7}"/>
              </a:ext>
            </a:extLst>
          </p:cNvPr>
          <p:cNvSpPr txBox="1"/>
          <p:nvPr/>
        </p:nvSpPr>
        <p:spPr>
          <a:xfrm>
            <a:off x="629074" y="5723655"/>
            <a:ext cx="955691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/>
              <a:t>Indicador: mostrar pra dentro (de onde?) os fatos e o sentido dos fatos  </a:t>
            </a:r>
          </a:p>
        </p:txBody>
      </p:sp>
    </p:spTree>
    <p:extLst>
      <p:ext uri="{BB962C8B-B14F-4D97-AF65-F5344CB8AC3E}">
        <p14:creationId xmlns:p14="http://schemas.microsoft.com/office/powerpoint/2010/main" val="99853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4C0C2-40A7-9010-6977-3027B8D9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08EC2B50-D60D-79BE-57A2-EAE45D7D7122}"/>
              </a:ext>
            </a:extLst>
          </p:cNvPr>
          <p:cNvSpPr/>
          <p:nvPr/>
        </p:nvSpPr>
        <p:spPr>
          <a:xfrm>
            <a:off x="2023429" y="2882050"/>
            <a:ext cx="6901292" cy="1709574"/>
          </a:xfrm>
          <a:prstGeom prst="rightArrow">
            <a:avLst>
              <a:gd name="adj1" fmla="val 52578"/>
              <a:gd name="adj2" fmla="val 11830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175028A-C325-CA29-2379-DF588332F885}"/>
              </a:ext>
            </a:extLst>
          </p:cNvPr>
          <p:cNvSpPr/>
          <p:nvPr/>
        </p:nvSpPr>
        <p:spPr>
          <a:xfrm>
            <a:off x="2023430" y="1509630"/>
            <a:ext cx="6770946" cy="12599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sz="1300" i="1" dirty="0"/>
              <a:t>A governança pública deve </a:t>
            </a:r>
            <a:r>
              <a:rPr lang="pt-BR" sz="1600" b="1" i="1" dirty="0">
                <a:solidFill>
                  <a:schemeClr val="accent1"/>
                </a:solidFill>
              </a:rPr>
              <a:t>direcionar</a:t>
            </a:r>
            <a:r>
              <a:rPr lang="pt-BR" sz="1300" i="1" dirty="0"/>
              <a:t> </a:t>
            </a:r>
            <a:r>
              <a:rPr lang="pt-BR" sz="1600" b="1" i="1" dirty="0">
                <a:solidFill>
                  <a:srgbClr val="FF0000"/>
                </a:solidFill>
              </a:rPr>
              <a:t>ações</a:t>
            </a:r>
            <a:r>
              <a:rPr lang="pt-BR" sz="1300" i="1" dirty="0"/>
              <a:t> para a busca de </a:t>
            </a:r>
            <a:r>
              <a:rPr lang="pt-BR" sz="1600" b="1" i="1" dirty="0">
                <a:solidFill>
                  <a:schemeClr val="accent6"/>
                </a:solidFill>
              </a:rPr>
              <a:t>resultados</a:t>
            </a:r>
            <a:r>
              <a:rPr lang="pt-BR" sz="1300" i="1" dirty="0"/>
              <a:t> para a </a:t>
            </a:r>
            <a:r>
              <a:rPr lang="pt-BR" sz="1600" b="1" i="1" dirty="0">
                <a:solidFill>
                  <a:schemeClr val="accent4">
                    <a:lumMod val="75000"/>
                  </a:schemeClr>
                </a:solidFill>
              </a:rPr>
              <a:t>sociedade</a:t>
            </a:r>
            <a:r>
              <a:rPr lang="pt-BR" sz="1300" i="1" dirty="0"/>
              <a:t>, encontrando soluções tempestivas e inovadoras para lidar com a limitação de recursos e com as mudanças de prioridades.</a:t>
            </a:r>
          </a:p>
          <a:p>
            <a:pPr algn="just"/>
            <a:endParaRPr lang="pt-BR" sz="1300" dirty="0"/>
          </a:p>
          <a:p>
            <a:pPr algn="just"/>
            <a:r>
              <a:rPr lang="pt-BR" sz="1000" i="1" dirty="0"/>
              <a:t>Decreto 9.203/2017, art. 4º, inciso I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32CCC0D-162B-C31D-711F-D18B8A84E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889876"/>
              </p:ext>
            </p:extLst>
          </p:nvPr>
        </p:nvGraphicFramePr>
        <p:xfrm>
          <a:off x="2324846" y="4422404"/>
          <a:ext cx="6006725" cy="245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F6659AB-4F39-5E8D-FE63-E24AD83CE284}"/>
              </a:ext>
            </a:extLst>
          </p:cNvPr>
          <p:cNvSpPr txBox="1"/>
          <p:nvPr/>
        </p:nvSpPr>
        <p:spPr>
          <a:xfrm rot="16200000">
            <a:off x="1338641" y="3552171"/>
            <a:ext cx="93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solidFill>
                  <a:schemeClr val="accent1"/>
                </a:solidFill>
              </a:rPr>
              <a:t>Direção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AA83FA-8E2E-F466-0918-53F7EB700B81}"/>
              </a:ext>
            </a:extLst>
          </p:cNvPr>
          <p:cNvSpPr txBox="1"/>
          <p:nvPr/>
        </p:nvSpPr>
        <p:spPr>
          <a:xfrm>
            <a:off x="2324846" y="3438864"/>
            <a:ext cx="5564146" cy="84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50"/>
              </a:spcBef>
              <a:spcAft>
                <a:spcPts val="1050"/>
              </a:spcAft>
            </a:pPr>
            <a:r>
              <a:rPr lang="pt-BR" sz="1500" b="0" i="1">
                <a:solidFill>
                  <a:srgbClr val="000000"/>
                </a:solidFill>
                <a:effectLst/>
              </a:rPr>
              <a:t>"O Estado promoverá e incentivará o </a:t>
            </a:r>
            <a:r>
              <a:rPr lang="pt-BR" sz="1500" b="1" i="1">
                <a:solidFill>
                  <a:srgbClr val="000000"/>
                </a:solidFill>
                <a:effectLst/>
              </a:rPr>
              <a:t>desenvolvimento científico, a pesquisa, a capacitação científica e tecnológica e a inovação</a:t>
            </a:r>
            <a:r>
              <a:rPr lang="pt-BR" sz="1500" b="0" i="1">
                <a:solidFill>
                  <a:srgbClr val="000000"/>
                </a:solidFill>
                <a:effectLst/>
              </a:rPr>
              <a:t>.</a:t>
            </a:r>
            <a:r>
              <a:rPr lang="pt-BR" sz="1500" i="1">
                <a:solidFill>
                  <a:srgbClr val="000000"/>
                </a:solidFill>
              </a:rPr>
              <a:t>“</a:t>
            </a:r>
          </a:p>
          <a:p>
            <a:pPr algn="just"/>
            <a:r>
              <a:rPr lang="pt-BR" sz="1000" i="1">
                <a:solidFill>
                  <a:srgbClr val="000000"/>
                </a:solidFill>
              </a:rPr>
              <a:t>				                              </a:t>
            </a:r>
            <a:r>
              <a:rPr lang="pt-BR" sz="1000" b="0" i="1">
                <a:solidFill>
                  <a:srgbClr val="000000"/>
                </a:solidFill>
                <a:effectLst/>
              </a:rPr>
              <a:t>CF 88, Art. 218.</a:t>
            </a:r>
            <a:endParaRPr lang="pt-BR" sz="1000" i="1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FEEA19-2C83-C13B-1178-D804987AB6F2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CT&amp;I: direção, ação e resultado</a:t>
            </a:r>
          </a:p>
        </p:txBody>
      </p:sp>
    </p:spTree>
    <p:extLst>
      <p:ext uri="{BB962C8B-B14F-4D97-AF65-F5344CB8AC3E}">
        <p14:creationId xmlns:p14="http://schemas.microsoft.com/office/powerpoint/2010/main" val="340956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D503E-8A3B-FFF6-13AB-9BCCAA89F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>
            <a:extLst>
              <a:ext uri="{FF2B5EF4-FFF2-40B4-BE49-F238E27FC236}">
                <a16:creationId xmlns:a16="http://schemas.microsoft.com/office/drawing/2014/main" id="{E14262C3-0E08-1934-788B-D9CF2E4DDC19}"/>
              </a:ext>
            </a:extLst>
          </p:cNvPr>
          <p:cNvSpPr/>
          <p:nvPr/>
        </p:nvSpPr>
        <p:spPr>
          <a:xfrm>
            <a:off x="943534" y="1978613"/>
            <a:ext cx="10645590" cy="378872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83C0127A-CF20-92C4-CCF1-D15C9EE90492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Raleway" panose="020B0604020202020204" pitchFamily="2" charset="0"/>
              </a:rPr>
              <a:t>indicando a direção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00A217-8A7D-B9B0-F72A-38A8020481C1}"/>
              </a:ext>
            </a:extLst>
          </p:cNvPr>
          <p:cNvSpPr txBox="1"/>
          <p:nvPr/>
        </p:nvSpPr>
        <p:spPr>
          <a:xfrm>
            <a:off x="1147483" y="5856188"/>
            <a:ext cx="319143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pt-BR" sz="1400" b="0" i="1">
                <a:solidFill>
                  <a:srgbClr val="000000"/>
                </a:solidFill>
                <a:effectLst/>
              </a:rPr>
              <a:t>Missão, objetivos e metas da instituição em sua área de atuação </a:t>
            </a:r>
          </a:p>
          <a:p>
            <a:pPr algn="r">
              <a:spcAft>
                <a:spcPts val="400"/>
              </a:spcAft>
            </a:pPr>
            <a:r>
              <a:rPr lang="pt-BR" sz="800" i="1"/>
              <a:t>Decreto nº 9.235/2017</a:t>
            </a:r>
            <a:endParaRPr lang="pt-BR" sz="80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DD4F0E4-6DF2-3E27-E81C-31B474F57E65}"/>
              </a:ext>
            </a:extLst>
          </p:cNvPr>
          <p:cNvSpPr/>
          <p:nvPr/>
        </p:nvSpPr>
        <p:spPr>
          <a:xfrm>
            <a:off x="1346944" y="2865166"/>
            <a:ext cx="9749119" cy="24669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80430AC-9325-5966-F20F-BF6F05E23F3C}"/>
              </a:ext>
            </a:extLst>
          </p:cNvPr>
          <p:cNvSpPr/>
          <p:nvPr/>
        </p:nvSpPr>
        <p:spPr>
          <a:xfrm>
            <a:off x="2958351" y="3371645"/>
            <a:ext cx="6275297" cy="1410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b="1" i="1">
              <a:solidFill>
                <a:schemeClr val="bg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E45725F-9A20-D29C-59C8-C3C739319241}"/>
              </a:ext>
            </a:extLst>
          </p:cNvPr>
          <p:cNvSpPr/>
          <p:nvPr/>
        </p:nvSpPr>
        <p:spPr>
          <a:xfrm>
            <a:off x="5048249" y="3965224"/>
            <a:ext cx="2436157" cy="4460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Política de Inovação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C9C5C3-BB6C-BCF1-7BAC-33F775CDD986}"/>
              </a:ext>
            </a:extLst>
          </p:cNvPr>
          <p:cNvSpPr txBox="1"/>
          <p:nvPr/>
        </p:nvSpPr>
        <p:spPr>
          <a:xfrm>
            <a:off x="3179655" y="3063868"/>
            <a:ext cx="6342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chemeClr val="accent1">
                    <a:lumMod val="75000"/>
                  </a:schemeClr>
                </a:solidFill>
              </a:rPr>
              <a:t>PNE - PNPG - ENCTI - NIB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4B029F6-09AC-1662-1400-1977E423F1E8}"/>
              </a:ext>
            </a:extLst>
          </p:cNvPr>
          <p:cNvSpPr txBox="1"/>
          <p:nvPr/>
        </p:nvSpPr>
        <p:spPr>
          <a:xfrm>
            <a:off x="7566212" y="5788512"/>
            <a:ext cx="40229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1">
                <a:solidFill>
                  <a:srgbClr val="000000"/>
                </a:solidFill>
              </a:rPr>
              <a:t>Organização e gestão dos processos que orientam a transferência de tecnologia e a geração de inovação no ambiente produtivo	         	          </a:t>
            </a:r>
            <a:r>
              <a:rPr lang="pt-BR" sz="800" i="1"/>
              <a:t>Lei 10.973/2004</a:t>
            </a:r>
            <a:endParaRPr lang="pt-BR" sz="1400" i="1">
              <a:solidFill>
                <a:srgbClr val="000000"/>
              </a:solidFill>
            </a:endParaRPr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1C2EE3E9-C0E3-DFBA-B19C-3EFCC12176C9}"/>
              </a:ext>
            </a:extLst>
          </p:cNvPr>
          <p:cNvCxnSpPr>
            <a:cxnSpLocks/>
            <a:stCxn id="2" idx="2"/>
            <a:endCxn id="6" idx="1"/>
          </p:cNvCxnSpPr>
          <p:nvPr/>
        </p:nvCxnSpPr>
        <p:spPr>
          <a:xfrm rot="10800000" flipV="1">
            <a:off x="1147483" y="4077078"/>
            <a:ext cx="1810868" cy="2127924"/>
          </a:xfrm>
          <a:prstGeom prst="bentConnector3">
            <a:avLst>
              <a:gd name="adj1" fmla="val 11262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F2DE58C1-8E10-9949-CA9E-885E26A3C68F}"/>
              </a:ext>
            </a:extLst>
          </p:cNvPr>
          <p:cNvCxnSpPr>
            <a:cxnSpLocks/>
            <a:stCxn id="4" idx="6"/>
            <a:endCxn id="21" idx="3"/>
          </p:cNvCxnSpPr>
          <p:nvPr/>
        </p:nvCxnSpPr>
        <p:spPr>
          <a:xfrm>
            <a:off x="7484406" y="4188247"/>
            <a:ext cx="4104718" cy="1969597"/>
          </a:xfrm>
          <a:prstGeom prst="bentConnector3">
            <a:avLst>
              <a:gd name="adj1" fmla="val 10556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2E8EA54-E50E-1CC7-6754-F3EBE473151E}"/>
              </a:ext>
            </a:extLst>
          </p:cNvPr>
          <p:cNvSpPr txBox="1"/>
          <p:nvPr/>
        </p:nvSpPr>
        <p:spPr>
          <a:xfrm>
            <a:off x="4652313" y="3531656"/>
            <a:ext cx="3186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Plano de Desenvolvimento Institucional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A06A6B8-FA91-5DEB-5BA0-E1195C1FDD0B}"/>
              </a:ext>
            </a:extLst>
          </p:cNvPr>
          <p:cNvSpPr txBox="1"/>
          <p:nvPr/>
        </p:nvSpPr>
        <p:spPr>
          <a:xfrm>
            <a:off x="4115919" y="2177315"/>
            <a:ext cx="4300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/>
              <a:t>Desenvolvimento científico, a pesquisa, a capacitação científica e tecnológica e a inovação</a:t>
            </a:r>
          </a:p>
        </p:txBody>
      </p:sp>
    </p:spTree>
    <p:extLst>
      <p:ext uri="{BB962C8B-B14F-4D97-AF65-F5344CB8AC3E}">
        <p14:creationId xmlns:p14="http://schemas.microsoft.com/office/powerpoint/2010/main" val="18259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aticPath">
            <a:extLst>
              <a:ext uri="{FF2B5EF4-FFF2-40B4-BE49-F238E27FC236}">
                <a16:creationId xmlns:a16="http://schemas.microsoft.com/office/drawing/2014/main" id="{1D95CDE7-AAEB-DF49-A970-2BCBB6E92C03}"/>
              </a:ext>
            </a:extLst>
          </p:cNvPr>
          <p:cNvSpPr/>
          <p:nvPr/>
        </p:nvSpPr>
        <p:spPr>
          <a:xfrm>
            <a:off x="4983749" y="2305821"/>
            <a:ext cx="241459" cy="249555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C877760-18BB-FA31-D121-D1EB4BCE3B62}"/>
              </a:ext>
            </a:extLst>
          </p:cNvPr>
          <p:cNvSpPr txBox="1"/>
          <p:nvPr/>
        </p:nvSpPr>
        <p:spPr>
          <a:xfrm>
            <a:off x="5558582" y="2242166"/>
            <a:ext cx="84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Missão</a:t>
            </a:r>
          </a:p>
        </p:txBody>
      </p:sp>
      <p:sp>
        <p:nvSpPr>
          <p:cNvPr id="25" name="StaticPath">
            <a:extLst>
              <a:ext uri="{FF2B5EF4-FFF2-40B4-BE49-F238E27FC236}">
                <a16:creationId xmlns:a16="http://schemas.microsoft.com/office/drawing/2014/main" id="{4199955A-4FE4-652F-0419-6E8ECC9DB4BF}"/>
              </a:ext>
            </a:extLst>
          </p:cNvPr>
          <p:cNvSpPr/>
          <p:nvPr/>
        </p:nvSpPr>
        <p:spPr>
          <a:xfrm>
            <a:off x="4983749" y="2780185"/>
            <a:ext cx="241459" cy="2495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21AAAC9-C6D6-9553-4AF2-F572F073278C}"/>
              </a:ext>
            </a:extLst>
          </p:cNvPr>
          <p:cNvSpPr txBox="1"/>
          <p:nvPr/>
        </p:nvSpPr>
        <p:spPr>
          <a:xfrm>
            <a:off x="5558582" y="2716530"/>
            <a:ext cx="108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Objetivos</a:t>
            </a:r>
          </a:p>
        </p:txBody>
      </p:sp>
      <p:sp>
        <p:nvSpPr>
          <p:cNvPr id="27" name="StaticPath">
            <a:extLst>
              <a:ext uri="{FF2B5EF4-FFF2-40B4-BE49-F238E27FC236}">
                <a16:creationId xmlns:a16="http://schemas.microsoft.com/office/drawing/2014/main" id="{C67F9C83-140C-3265-9F61-0E54306D049B}"/>
              </a:ext>
            </a:extLst>
          </p:cNvPr>
          <p:cNvSpPr/>
          <p:nvPr/>
        </p:nvSpPr>
        <p:spPr>
          <a:xfrm>
            <a:off x="4983749" y="3254549"/>
            <a:ext cx="241459" cy="249555"/>
          </a:xfrm>
          <a:prstGeom prst="ellipse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7A18F1-1774-C6EE-75F1-E964942C84DD}"/>
              </a:ext>
            </a:extLst>
          </p:cNvPr>
          <p:cNvSpPr txBox="1"/>
          <p:nvPr/>
        </p:nvSpPr>
        <p:spPr>
          <a:xfrm>
            <a:off x="5558582" y="3190894"/>
            <a:ext cx="84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Metas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E3F8A6C-184A-9590-B950-58B0F0416475}"/>
              </a:ext>
            </a:extLst>
          </p:cNvPr>
          <p:cNvSpPr txBox="1"/>
          <p:nvPr/>
        </p:nvSpPr>
        <p:spPr>
          <a:xfrm>
            <a:off x="6398688" y="1958242"/>
            <a:ext cx="56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PDI</a:t>
            </a:r>
          </a:p>
        </p:txBody>
      </p:sp>
      <p:sp>
        <p:nvSpPr>
          <p:cNvPr id="30" name="StaticPath">
            <a:extLst>
              <a:ext uri="{FF2B5EF4-FFF2-40B4-BE49-F238E27FC236}">
                <a16:creationId xmlns:a16="http://schemas.microsoft.com/office/drawing/2014/main" id="{8B91ADE3-4D75-1BA7-F6FD-13194FA404CC}"/>
              </a:ext>
            </a:extLst>
          </p:cNvPr>
          <p:cNvSpPr/>
          <p:nvPr/>
        </p:nvSpPr>
        <p:spPr>
          <a:xfrm>
            <a:off x="3059138" y="4702421"/>
            <a:ext cx="241459" cy="249555"/>
          </a:xfrm>
          <a:prstGeom prst="ellipse">
            <a:avLst/>
          </a:prstGeom>
          <a:solidFill>
            <a:schemeClr val="accent4">
              <a:lumMod val="75000"/>
            </a:scheme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E359373-BCCC-59FA-9E9B-5B3A2831285B}"/>
              </a:ext>
            </a:extLst>
          </p:cNvPr>
          <p:cNvSpPr txBox="1"/>
          <p:nvPr/>
        </p:nvSpPr>
        <p:spPr>
          <a:xfrm>
            <a:off x="3633971" y="4638766"/>
            <a:ext cx="110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Diretrizes</a:t>
            </a:r>
          </a:p>
        </p:txBody>
      </p:sp>
      <p:sp>
        <p:nvSpPr>
          <p:cNvPr id="32" name="StaticPath">
            <a:extLst>
              <a:ext uri="{FF2B5EF4-FFF2-40B4-BE49-F238E27FC236}">
                <a16:creationId xmlns:a16="http://schemas.microsoft.com/office/drawing/2014/main" id="{09982587-C47B-25C0-B65E-7299ADA42F42}"/>
              </a:ext>
            </a:extLst>
          </p:cNvPr>
          <p:cNvSpPr/>
          <p:nvPr/>
        </p:nvSpPr>
        <p:spPr>
          <a:xfrm>
            <a:off x="3059138" y="5176785"/>
            <a:ext cx="241459" cy="2495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E8300BE-C72E-51CF-8EA2-878B979876F9}"/>
              </a:ext>
            </a:extLst>
          </p:cNvPr>
          <p:cNvSpPr txBox="1"/>
          <p:nvPr/>
        </p:nvSpPr>
        <p:spPr>
          <a:xfrm>
            <a:off x="3633971" y="5113130"/>
            <a:ext cx="110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Objetivos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E9120B8-0284-A7BA-B03A-0E8B7944D173}"/>
              </a:ext>
            </a:extLst>
          </p:cNvPr>
          <p:cNvSpPr txBox="1"/>
          <p:nvPr/>
        </p:nvSpPr>
        <p:spPr>
          <a:xfrm rot="16200000">
            <a:off x="1630770" y="4823432"/>
            <a:ext cx="215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/>
              <a:t>Política de Inovação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CA19179-831C-58A1-4B74-741D4C85AF67}"/>
              </a:ext>
            </a:extLst>
          </p:cNvPr>
          <p:cNvSpPr txBox="1"/>
          <p:nvPr/>
        </p:nvSpPr>
        <p:spPr>
          <a:xfrm>
            <a:off x="4773160" y="4312911"/>
            <a:ext cx="1404937" cy="1724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400" b="0" i="1">
                <a:solidFill>
                  <a:srgbClr val="000000"/>
                </a:solidFill>
                <a:effectLst/>
              </a:rPr>
              <a:t>Estratégicos de atuação institucional no ambiente produtivo local, regional ou nacional</a:t>
            </a:r>
            <a:endParaRPr lang="pt-BR" sz="1400" i="1"/>
          </a:p>
        </p:txBody>
      </p:sp>
      <p:pic>
        <p:nvPicPr>
          <p:cNvPr id="1026" name="Picture 2" descr="Ícone preto da universidade, antigo símbolo de educação de construção de  coluna isolado no fundo branco | Vetor Premium">
            <a:extLst>
              <a:ext uri="{FF2B5EF4-FFF2-40B4-BE49-F238E27FC236}">
                <a16:creationId xmlns:a16="http://schemas.microsoft.com/office/drawing/2014/main" id="{20827116-2ED0-375F-142A-29FA2221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39" y="1594053"/>
            <a:ext cx="2079656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7A1A822C-659A-F291-C660-07AE7C60EFCA}"/>
              </a:ext>
            </a:extLst>
          </p:cNvPr>
          <p:cNvSpPr txBox="1"/>
          <p:nvPr/>
        </p:nvSpPr>
        <p:spPr>
          <a:xfrm>
            <a:off x="6957868" y="2373392"/>
            <a:ext cx="1404937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400" b="0" i="1">
                <a:solidFill>
                  <a:srgbClr val="000000"/>
                </a:solidFill>
                <a:effectLst/>
              </a:rPr>
              <a:t>Ensino, pesquisa, extensão e inovação</a:t>
            </a:r>
            <a:endParaRPr lang="pt-BR" sz="1400" i="1"/>
          </a:p>
        </p:txBody>
      </p:sp>
      <p:sp>
        <p:nvSpPr>
          <p:cNvPr id="43" name="Meio-quadro 42">
            <a:extLst>
              <a:ext uri="{FF2B5EF4-FFF2-40B4-BE49-F238E27FC236}">
                <a16:creationId xmlns:a16="http://schemas.microsoft.com/office/drawing/2014/main" id="{F314B014-F5E5-9EE2-515A-D53C69697AA3}"/>
              </a:ext>
            </a:extLst>
          </p:cNvPr>
          <p:cNvSpPr/>
          <p:nvPr/>
        </p:nvSpPr>
        <p:spPr>
          <a:xfrm rot="10800000">
            <a:off x="2064935" y="1633086"/>
            <a:ext cx="2340291" cy="2329029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Meio-quadro 43">
            <a:extLst>
              <a:ext uri="{FF2B5EF4-FFF2-40B4-BE49-F238E27FC236}">
                <a16:creationId xmlns:a16="http://schemas.microsoft.com/office/drawing/2014/main" id="{B6EEC233-5A8D-E5A4-DFC4-6342CC454222}"/>
              </a:ext>
            </a:extLst>
          </p:cNvPr>
          <p:cNvSpPr/>
          <p:nvPr/>
        </p:nvSpPr>
        <p:spPr>
          <a:xfrm>
            <a:off x="6564280" y="3948615"/>
            <a:ext cx="2340291" cy="2329029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CB41E66-EACF-E9BD-A3F5-3E5AB5B5C19C}"/>
              </a:ext>
            </a:extLst>
          </p:cNvPr>
          <p:cNvSpPr/>
          <p:nvPr/>
        </p:nvSpPr>
        <p:spPr>
          <a:xfrm>
            <a:off x="6957868" y="4312911"/>
            <a:ext cx="1765786" cy="1782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3BCBC01-D764-62FA-7E99-EC09ABC3F96F}"/>
              </a:ext>
            </a:extLst>
          </p:cNvPr>
          <p:cNvSpPr txBox="1"/>
          <p:nvPr/>
        </p:nvSpPr>
        <p:spPr>
          <a:xfrm>
            <a:off x="7004971" y="4651464"/>
            <a:ext cx="1671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Clareza Objetividade</a:t>
            </a:r>
          </a:p>
          <a:p>
            <a:pPr algn="ctr"/>
            <a:r>
              <a:rPr lang="pt-BR" b="1"/>
              <a:t>Congruência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FA4BD950-5A14-1988-260F-24649E844591}"/>
              </a:ext>
            </a:extLst>
          </p:cNvPr>
          <p:cNvCxnSpPr>
            <a:stCxn id="27" idx="4"/>
          </p:cNvCxnSpPr>
          <p:nvPr/>
        </p:nvCxnSpPr>
        <p:spPr>
          <a:xfrm rot="16200000" flipH="1">
            <a:off x="5605373" y="3003209"/>
            <a:ext cx="458012" cy="14598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ítulo 2">
            <a:extLst>
              <a:ext uri="{FF2B5EF4-FFF2-40B4-BE49-F238E27FC236}">
                <a16:creationId xmlns:a16="http://schemas.microsoft.com/office/drawing/2014/main" id="{E9F8E313-2A0A-FDAC-1553-E8A8903E933D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Raleway" panose="020B0604020202020204" pitchFamily="2" charset="0"/>
              </a:rPr>
              <a:t>indicando a direção</a:t>
            </a:r>
          </a:p>
        </p:txBody>
      </p:sp>
    </p:spTree>
    <p:extLst>
      <p:ext uri="{BB962C8B-B14F-4D97-AF65-F5344CB8AC3E}">
        <p14:creationId xmlns:p14="http://schemas.microsoft.com/office/powerpoint/2010/main" val="330209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077C6-483C-B2B7-6836-4E1A2F03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E8ABF577-5E7A-6659-BC11-4451E248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6" y="4255731"/>
            <a:ext cx="1412739" cy="1664043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163D4B68-203F-B53D-0460-362D12045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55" y="1868936"/>
            <a:ext cx="1447400" cy="992024"/>
          </a:xfrm>
          <a:prstGeom prst="rect">
            <a:avLst/>
          </a:prstGeom>
        </p:spPr>
      </p:pic>
      <p:sp>
        <p:nvSpPr>
          <p:cNvPr id="57" name="Meio-quadro 56">
            <a:extLst>
              <a:ext uri="{FF2B5EF4-FFF2-40B4-BE49-F238E27FC236}">
                <a16:creationId xmlns:a16="http://schemas.microsoft.com/office/drawing/2014/main" id="{816AE168-3330-F400-8897-A824AF2E7D1B}"/>
              </a:ext>
            </a:extLst>
          </p:cNvPr>
          <p:cNvSpPr/>
          <p:nvPr/>
        </p:nvSpPr>
        <p:spPr>
          <a:xfrm>
            <a:off x="2623768" y="1753641"/>
            <a:ext cx="4546291" cy="4287118"/>
          </a:xfrm>
          <a:prstGeom prst="halfFrame">
            <a:avLst>
              <a:gd name="adj1" fmla="val 7568"/>
              <a:gd name="adj2" fmla="val 870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A99E180-26BA-3EA4-DB8E-9B2E40A05D8D}"/>
              </a:ext>
            </a:extLst>
          </p:cNvPr>
          <p:cNvSpPr txBox="1"/>
          <p:nvPr/>
        </p:nvSpPr>
        <p:spPr>
          <a:xfrm>
            <a:off x="717295" y="3110002"/>
            <a:ext cx="1671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/>
              <a:t>Clareza Objetividade</a:t>
            </a:r>
          </a:p>
          <a:p>
            <a:pPr algn="ctr"/>
            <a:r>
              <a:rPr lang="pt-BR" b="1" u="sng"/>
              <a:t>Congruência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74F50F7-5B95-DB4F-BE02-7274ECB64DF7}"/>
              </a:ext>
            </a:extLst>
          </p:cNvPr>
          <p:cNvSpPr txBox="1"/>
          <p:nvPr/>
        </p:nvSpPr>
        <p:spPr>
          <a:xfrm>
            <a:off x="7832153" y="2547571"/>
            <a:ext cx="34721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“A inovação e o empreendedorismo são iniciativas inerentes à administração universitária e transversais às atividades de pesquisa, ensino e extensão. A presente política pressupõe o engajamento e a coordenação dos setores envolvidos e de suas ações. </a:t>
            </a:r>
            <a:r>
              <a:rPr lang="pt-BR" b="1" i="1" u="sng">
                <a:solidFill>
                  <a:schemeClr val="tx1">
                    <a:lumMod val="75000"/>
                    <a:lumOff val="25000"/>
                  </a:schemeClr>
                </a:solidFill>
              </a:rPr>
              <a:t>Ela está alinhada à missão, à visão, aos valores e aos objetivos estratégicos da UFSC</a:t>
            </a:r>
            <a:r>
              <a:rPr lang="pt-BR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5ABADADE-CB5D-25BF-D0C6-A6E0BB8D91D7}"/>
              </a:ext>
            </a:extLst>
          </p:cNvPr>
          <p:cNvSpPr txBox="1"/>
          <p:nvPr/>
        </p:nvSpPr>
        <p:spPr>
          <a:xfrm>
            <a:off x="7936103" y="2162850"/>
            <a:ext cx="28923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/>
              <a:t>POLÍTICA DE INOVAÇÃO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F3C977-34A0-BEED-D781-F1C461C224FE}"/>
              </a:ext>
            </a:extLst>
          </p:cNvPr>
          <p:cNvSpPr txBox="1"/>
          <p:nvPr/>
        </p:nvSpPr>
        <p:spPr>
          <a:xfrm rot="16200000">
            <a:off x="2029936" y="4105796"/>
            <a:ext cx="25182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/>
              <a:t>PDI</a:t>
            </a:r>
          </a:p>
        </p:txBody>
      </p:sp>
      <p:sp>
        <p:nvSpPr>
          <p:cNvPr id="1024" name="CaixaDeTexto 1023">
            <a:extLst>
              <a:ext uri="{FF2B5EF4-FFF2-40B4-BE49-F238E27FC236}">
                <a16:creationId xmlns:a16="http://schemas.microsoft.com/office/drawing/2014/main" id="{4772572D-054B-0C7B-489E-9E40EFAC5CC0}"/>
              </a:ext>
            </a:extLst>
          </p:cNvPr>
          <p:cNvSpPr txBox="1"/>
          <p:nvPr/>
        </p:nvSpPr>
        <p:spPr>
          <a:xfrm>
            <a:off x="3595324" y="2616400"/>
            <a:ext cx="37134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"A UFSC tem por missão 'produzir, sistematizar e socializar o saber filosófico, científico, artístico e tecnológico, ampliando e aprofundando a formação do ser humano para o exercício profissional, a reflexão crítica, a solidariedade nacional e internacional, na perspectiva da construção de uma sociedade justa e democrática e na defesa da qualidade da vida'."</a:t>
            </a:r>
            <a:endParaRPr lang="pt-BR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5" name="Subtítulo 2">
            <a:extLst>
              <a:ext uri="{FF2B5EF4-FFF2-40B4-BE49-F238E27FC236}">
                <a16:creationId xmlns:a16="http://schemas.microsoft.com/office/drawing/2014/main" id="{4D411091-255A-3F5D-6CD4-EB8FFE106EC5}"/>
              </a:ext>
            </a:extLst>
          </p:cNvPr>
          <p:cNvSpPr txBox="1">
            <a:spLocks/>
          </p:cNvSpPr>
          <p:nvPr/>
        </p:nvSpPr>
        <p:spPr>
          <a:xfrm>
            <a:off x="510251" y="817241"/>
            <a:ext cx="8284125" cy="54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latin typeface="Raleway" panose="020B0604020202020204" pitchFamily="2" charset="0"/>
              </a:rPr>
              <a:t>Governança em CT&amp;I nas ICTs: </a:t>
            </a: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Raleway" panose="020B0604020202020204" pitchFamily="2" charset="0"/>
              </a:rPr>
              <a:t>indicando a direção</a:t>
            </a:r>
          </a:p>
        </p:txBody>
      </p:sp>
    </p:spTree>
    <p:extLst>
      <p:ext uri="{BB962C8B-B14F-4D97-AF65-F5344CB8AC3E}">
        <p14:creationId xmlns:p14="http://schemas.microsoft.com/office/powerpoint/2010/main" val="3106418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8595EE4CEE5C4B9636500030580FAC" ma:contentTypeVersion="14" ma:contentTypeDescription="Crie um novo documento." ma:contentTypeScope="" ma:versionID="cc3caf7ce172a2f9e620abbec38eae37">
  <xsd:schema xmlns:xsd="http://www.w3.org/2001/XMLSchema" xmlns:xs="http://www.w3.org/2001/XMLSchema" xmlns:p="http://schemas.microsoft.com/office/2006/metadata/properties" xmlns:ns2="81fc3e50-f2e4-46f0-93ec-64bf8be6bc0b" xmlns:ns3="539cf835-ad65-4748-8263-a1c48b074ca9" targetNamespace="http://schemas.microsoft.com/office/2006/metadata/properties" ma:root="true" ma:fieldsID="dee16734c140c4c11db04ecfaa48be75" ns2:_="" ns3:_="">
    <xsd:import namespace="81fc3e50-f2e4-46f0-93ec-64bf8be6bc0b"/>
    <xsd:import namespace="539cf835-ad65-4748-8263-a1c48b074ca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c3e50-f2e4-46f0-93ec-64bf8be6bc0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f835-ad65-4748-8263-a1c48b074ca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25ebead-d169-4d72-8b45-0d5ea0365d6d}" ma:internalName="TaxCatchAll" ma:showField="CatchAllData" ma:web="539cf835-ad65-4748-8263-a1c48b074c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fc3e50-f2e4-46f0-93ec-64bf8be6bc0b">
      <Terms xmlns="http://schemas.microsoft.com/office/infopath/2007/PartnerControls"/>
    </lcf76f155ced4ddcb4097134ff3c332f>
    <TaxCatchAll xmlns="539cf835-ad65-4748-8263-a1c48b074ca9" xsi:nil="true"/>
    <SharedWithUsers xmlns="539cf835-ad65-4748-8263-a1c48b074ca9">
      <UserInfo>
        <DisplayName>Tatiana Petry</DisplayName>
        <AccountId>15</AccountId>
        <AccountType/>
      </UserInfo>
      <UserInfo>
        <DisplayName>Raimer Rodrigues Rezende</DisplayName>
        <AccountId>99</AccountId>
        <AccountType/>
      </UserInfo>
      <UserInfo>
        <DisplayName>Julia da Silva Marques</DisplayName>
        <AccountId>22</AccountId>
        <AccountType/>
      </UserInfo>
      <UserInfo>
        <DisplayName>Paulo Andre Caminha Guimaraes Filho</DisplayName>
        <AccountId>396</AccountId>
        <AccountType/>
      </UserInfo>
      <UserInfo>
        <DisplayName>Joao Paulo Alexandre de Sousa</DisplayName>
        <AccountId>14</AccountId>
        <AccountType/>
      </UserInfo>
      <UserInfo>
        <DisplayName>Maria Fernanda Colaco Alves</DisplayName>
        <AccountId>431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0A4CCC0-10C0-4E90-88A0-AB01D7068B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143525-B53F-4360-BF16-5BB0C1674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c3e50-f2e4-46f0-93ec-64bf8be6bc0b"/>
    <ds:schemaRef ds:uri="539cf835-ad65-4748-8263-a1c48b074c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1198F7-B027-4AA9-B37B-41435935A49A}">
  <ds:schemaRefs>
    <ds:schemaRef ds:uri="http://schemas.microsoft.com/office/2006/metadata/properties"/>
    <ds:schemaRef ds:uri="539cf835-ad65-4748-8263-a1c48b074ca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81fc3e50-f2e4-46f0-93ec-64bf8be6bc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1253</Words>
  <Application>Microsoft Office PowerPoint</Application>
  <PresentationFormat>Widescreen</PresentationFormat>
  <Paragraphs>183</Paragraphs>
  <Slides>27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open_sansregular</vt:lpstr>
      <vt:lpstr>Raleway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Paulo Alexandre de Sousa</dc:creator>
  <cp:lastModifiedBy>MARCOS CANDIDO DE PAULA REZENDE</cp:lastModifiedBy>
  <cp:revision>80</cp:revision>
  <dcterms:created xsi:type="dcterms:W3CDTF">2023-04-18T16:57:16Z</dcterms:created>
  <dcterms:modified xsi:type="dcterms:W3CDTF">2024-11-26T12:58:09Z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0x010100AA8595EE4CEE5C4B9636500030580FAC</vt:lpwstr>
  </property>
  <property fmtid="{D5CDD505-2E9C-101B-9397-08002B2CF9AE}" pid="3" name="MediaServiceImageTags">
    <vt:lpwstr/>
  </property>
</Properties>
</file>