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8" roundtripDataSignature="AMtx7mi0Jx/HDWM4W7R0Hna5xssfxnO1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f2eb4c6df8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6" name="Google Shape;126;g1f2eb4c6df8_2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7.png"/><Relationship Id="rId7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BEDA5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705552" y="1347667"/>
            <a:ext cx="5385868" cy="1448405"/>
          </a:xfrm>
          <a:custGeom>
            <a:rect b="b" l="l" r="r" t="t"/>
            <a:pathLst>
              <a:path extrusionOk="0" h="1448405" w="5385868">
                <a:moveTo>
                  <a:pt x="0" y="0"/>
                </a:moveTo>
                <a:lnTo>
                  <a:pt x="5385869" y="0"/>
                </a:lnTo>
                <a:lnTo>
                  <a:pt x="5385869" y="1448405"/>
                </a:lnTo>
                <a:lnTo>
                  <a:pt x="0" y="14484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276392" l="0" r="-1223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705552" y="3092099"/>
            <a:ext cx="5385868" cy="1448405"/>
          </a:xfrm>
          <a:custGeom>
            <a:rect b="b" l="l" r="r" t="t"/>
            <a:pathLst>
              <a:path extrusionOk="0" h="1448405" w="5385868">
                <a:moveTo>
                  <a:pt x="0" y="0"/>
                </a:moveTo>
                <a:lnTo>
                  <a:pt x="5385869" y="0"/>
                </a:lnTo>
                <a:lnTo>
                  <a:pt x="5385869" y="1448405"/>
                </a:lnTo>
                <a:lnTo>
                  <a:pt x="0" y="14484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276392" l="0" r="-1223" t="0"/>
            </a:stretch>
          </a:blipFill>
          <a:ln>
            <a:noFill/>
          </a:ln>
        </p:spPr>
      </p:sp>
      <p:sp>
        <p:nvSpPr>
          <p:cNvPr id="86" name="Google Shape;86;p1"/>
          <p:cNvSpPr/>
          <p:nvPr/>
        </p:nvSpPr>
        <p:spPr>
          <a:xfrm>
            <a:off x="731990" y="6937288"/>
            <a:ext cx="5385868" cy="1448405"/>
          </a:xfrm>
          <a:custGeom>
            <a:rect b="b" l="l" r="r" t="t"/>
            <a:pathLst>
              <a:path extrusionOk="0" h="1448405" w="5385868">
                <a:moveTo>
                  <a:pt x="0" y="0"/>
                </a:moveTo>
                <a:lnTo>
                  <a:pt x="5385868" y="0"/>
                </a:lnTo>
                <a:lnTo>
                  <a:pt x="5385868" y="1448405"/>
                </a:lnTo>
                <a:lnTo>
                  <a:pt x="0" y="14484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276392" l="0" r="-1223" t="0"/>
            </a:stretch>
          </a:blipFill>
          <a:ln>
            <a:noFill/>
          </a:ln>
        </p:spPr>
      </p:sp>
      <p:sp>
        <p:nvSpPr>
          <p:cNvPr id="87" name="Google Shape;87;p1"/>
          <p:cNvSpPr/>
          <p:nvPr/>
        </p:nvSpPr>
        <p:spPr>
          <a:xfrm>
            <a:off x="6986761" y="1382572"/>
            <a:ext cx="3994754" cy="1483310"/>
          </a:xfrm>
          <a:custGeom>
            <a:rect b="b" l="l" r="r" t="t"/>
            <a:pathLst>
              <a:path extrusionOk="0" h="1483310" w="3994754">
                <a:moveTo>
                  <a:pt x="0" y="0"/>
                </a:moveTo>
                <a:lnTo>
                  <a:pt x="3994754" y="0"/>
                </a:lnTo>
                <a:lnTo>
                  <a:pt x="3994754" y="1483310"/>
                </a:lnTo>
                <a:lnTo>
                  <a:pt x="0" y="14833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-267525" l="0" r="-36470" t="0"/>
            </a:stretch>
          </a:blipFill>
          <a:ln>
            <a:noFill/>
          </a:ln>
        </p:spPr>
      </p:sp>
      <p:sp>
        <p:nvSpPr>
          <p:cNvPr id="88" name="Google Shape;88;p1"/>
          <p:cNvSpPr/>
          <p:nvPr/>
        </p:nvSpPr>
        <p:spPr>
          <a:xfrm>
            <a:off x="11725081" y="3092099"/>
            <a:ext cx="5385868" cy="1448405"/>
          </a:xfrm>
          <a:custGeom>
            <a:rect b="b" l="l" r="r" t="t"/>
            <a:pathLst>
              <a:path extrusionOk="0" h="1448405" w="5385868">
                <a:moveTo>
                  <a:pt x="0" y="0"/>
                </a:moveTo>
                <a:lnTo>
                  <a:pt x="5385868" y="0"/>
                </a:lnTo>
                <a:lnTo>
                  <a:pt x="5385868" y="1448405"/>
                </a:lnTo>
                <a:lnTo>
                  <a:pt x="0" y="14484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276392" l="0" r="-1223" t="0"/>
            </a:stretch>
          </a:blipFill>
          <a:ln>
            <a:noFill/>
          </a:ln>
        </p:spPr>
      </p:sp>
      <p:cxnSp>
        <p:nvCxnSpPr>
          <p:cNvPr id="89" name="Google Shape;89;p1"/>
          <p:cNvCxnSpPr/>
          <p:nvPr/>
        </p:nvCxnSpPr>
        <p:spPr>
          <a:xfrm>
            <a:off x="6091421" y="5784483"/>
            <a:ext cx="1110315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0" name="Google Shape;90;p1"/>
          <p:cNvSpPr/>
          <p:nvPr/>
        </p:nvSpPr>
        <p:spPr>
          <a:xfrm>
            <a:off x="705552" y="5060281"/>
            <a:ext cx="5385868" cy="1448405"/>
          </a:xfrm>
          <a:custGeom>
            <a:rect b="b" l="l" r="r" t="t"/>
            <a:pathLst>
              <a:path extrusionOk="0" h="1448405" w="5385868">
                <a:moveTo>
                  <a:pt x="0" y="0"/>
                </a:moveTo>
                <a:lnTo>
                  <a:pt x="5385869" y="0"/>
                </a:lnTo>
                <a:lnTo>
                  <a:pt x="5385869" y="1448405"/>
                </a:lnTo>
                <a:lnTo>
                  <a:pt x="0" y="14484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276392" l="0" r="-1223" t="0"/>
            </a:stretch>
          </a:blipFill>
          <a:ln>
            <a:noFill/>
          </a:ln>
        </p:spPr>
      </p:sp>
      <p:sp>
        <p:nvSpPr>
          <p:cNvPr id="91" name="Google Shape;91;p1"/>
          <p:cNvSpPr/>
          <p:nvPr/>
        </p:nvSpPr>
        <p:spPr>
          <a:xfrm>
            <a:off x="11725081" y="1382572"/>
            <a:ext cx="5385868" cy="1448405"/>
          </a:xfrm>
          <a:custGeom>
            <a:rect b="b" l="l" r="r" t="t"/>
            <a:pathLst>
              <a:path extrusionOk="0" h="1448405" w="5385868">
                <a:moveTo>
                  <a:pt x="0" y="0"/>
                </a:moveTo>
                <a:lnTo>
                  <a:pt x="5385868" y="0"/>
                </a:lnTo>
                <a:lnTo>
                  <a:pt x="5385868" y="1448405"/>
                </a:lnTo>
                <a:lnTo>
                  <a:pt x="0" y="14484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276392" l="0" r="-1223" t="0"/>
            </a:stretch>
          </a:blipFill>
          <a:ln>
            <a:noFill/>
          </a:ln>
        </p:spPr>
      </p:sp>
      <p:sp>
        <p:nvSpPr>
          <p:cNvPr id="92" name="Google Shape;92;p1"/>
          <p:cNvSpPr/>
          <p:nvPr/>
        </p:nvSpPr>
        <p:spPr>
          <a:xfrm>
            <a:off x="11725081" y="4969129"/>
            <a:ext cx="5385868" cy="1448405"/>
          </a:xfrm>
          <a:custGeom>
            <a:rect b="b" l="l" r="r" t="t"/>
            <a:pathLst>
              <a:path extrusionOk="0" h="1448405" w="5385868">
                <a:moveTo>
                  <a:pt x="0" y="0"/>
                </a:moveTo>
                <a:lnTo>
                  <a:pt x="5385868" y="0"/>
                </a:lnTo>
                <a:lnTo>
                  <a:pt x="5385868" y="1448404"/>
                </a:lnTo>
                <a:lnTo>
                  <a:pt x="0" y="14484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276392" l="0" r="-1223" t="0"/>
            </a:stretch>
          </a:blipFill>
          <a:ln>
            <a:noFill/>
          </a:ln>
        </p:spPr>
      </p:sp>
      <p:sp>
        <p:nvSpPr>
          <p:cNvPr id="93" name="Google Shape;93;p1"/>
          <p:cNvSpPr/>
          <p:nvPr/>
        </p:nvSpPr>
        <p:spPr>
          <a:xfrm>
            <a:off x="11725081" y="6937288"/>
            <a:ext cx="5385868" cy="1448405"/>
          </a:xfrm>
          <a:custGeom>
            <a:rect b="b" l="l" r="r" t="t"/>
            <a:pathLst>
              <a:path extrusionOk="0" h="1448405" w="5385868">
                <a:moveTo>
                  <a:pt x="0" y="0"/>
                </a:moveTo>
                <a:lnTo>
                  <a:pt x="5385868" y="0"/>
                </a:lnTo>
                <a:lnTo>
                  <a:pt x="5385868" y="1448405"/>
                </a:lnTo>
                <a:lnTo>
                  <a:pt x="0" y="14484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276392" l="0" r="-1223" t="0"/>
            </a:stretch>
          </a:blipFill>
          <a:ln>
            <a:noFill/>
          </a:ln>
        </p:spPr>
      </p:sp>
      <p:cxnSp>
        <p:nvCxnSpPr>
          <p:cNvPr id="94" name="Google Shape;94;p1"/>
          <p:cNvCxnSpPr/>
          <p:nvPr/>
        </p:nvCxnSpPr>
        <p:spPr>
          <a:xfrm rot="-5400000">
            <a:off x="7548243" y="7914527"/>
            <a:ext cx="1743482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5" name="Google Shape;95;p1"/>
          <p:cNvSpPr/>
          <p:nvPr/>
        </p:nvSpPr>
        <p:spPr>
          <a:xfrm>
            <a:off x="2819400" y="8568495"/>
            <a:ext cx="6164738" cy="1523598"/>
          </a:xfrm>
          <a:custGeom>
            <a:rect b="b" l="l" r="r" t="t"/>
            <a:pathLst>
              <a:path extrusionOk="0" h="1523598" w="6164738">
                <a:moveTo>
                  <a:pt x="0" y="0"/>
                </a:moveTo>
                <a:lnTo>
                  <a:pt x="6164738" y="0"/>
                </a:lnTo>
                <a:lnTo>
                  <a:pt x="6164738" y="1523598"/>
                </a:lnTo>
                <a:lnTo>
                  <a:pt x="0" y="152359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474448" l="-40852" r="-1120" t="0"/>
            </a:stretch>
          </a:blipFill>
          <a:ln>
            <a:noFill/>
          </a:ln>
        </p:spPr>
      </p:sp>
      <p:cxnSp>
        <p:nvCxnSpPr>
          <p:cNvPr id="96" name="Google Shape;96;p1"/>
          <p:cNvCxnSpPr/>
          <p:nvPr/>
        </p:nvCxnSpPr>
        <p:spPr>
          <a:xfrm rot="-5400000">
            <a:off x="8658821" y="7914527"/>
            <a:ext cx="1743482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7" name="Google Shape;97;p1"/>
          <p:cNvSpPr/>
          <p:nvPr/>
        </p:nvSpPr>
        <p:spPr>
          <a:xfrm>
            <a:off x="9094413" y="8603985"/>
            <a:ext cx="5874557" cy="1451881"/>
          </a:xfrm>
          <a:custGeom>
            <a:rect b="b" l="l" r="r" t="t"/>
            <a:pathLst>
              <a:path extrusionOk="0" h="1451881" w="5874557">
                <a:moveTo>
                  <a:pt x="0" y="0"/>
                </a:moveTo>
                <a:lnTo>
                  <a:pt x="5874558" y="0"/>
                </a:lnTo>
                <a:lnTo>
                  <a:pt x="5874558" y="1451881"/>
                </a:lnTo>
                <a:lnTo>
                  <a:pt x="0" y="145188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474448" l="-40852" r="-1120" t="0"/>
            </a:stretch>
          </a:blipFill>
          <a:ln>
            <a:noFill/>
          </a:ln>
        </p:spPr>
      </p:sp>
      <p:cxnSp>
        <p:nvCxnSpPr>
          <p:cNvPr id="98" name="Google Shape;98;p1"/>
          <p:cNvCxnSpPr/>
          <p:nvPr/>
        </p:nvCxnSpPr>
        <p:spPr>
          <a:xfrm rot="-5400000">
            <a:off x="6846111" y="3361165"/>
            <a:ext cx="2093452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9" name="Google Shape;99;p1"/>
          <p:cNvCxnSpPr/>
          <p:nvPr/>
        </p:nvCxnSpPr>
        <p:spPr>
          <a:xfrm>
            <a:off x="10614766" y="3953793"/>
            <a:ext cx="1110315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0" name="Google Shape;100;p1"/>
          <p:cNvCxnSpPr/>
          <p:nvPr/>
        </p:nvCxnSpPr>
        <p:spPr>
          <a:xfrm rot="-5400000">
            <a:off x="9106858" y="3046320"/>
            <a:ext cx="1727123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1" name="Google Shape;101;p1"/>
          <p:cNvCxnSpPr/>
          <p:nvPr/>
        </p:nvCxnSpPr>
        <p:spPr>
          <a:xfrm rot="-60511">
            <a:off x="6091311" y="3903194"/>
            <a:ext cx="1420243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2" name="Google Shape;102;p1"/>
          <p:cNvSpPr txBox="1"/>
          <p:nvPr/>
        </p:nvSpPr>
        <p:spPr>
          <a:xfrm>
            <a:off x="5793082" y="234340"/>
            <a:ext cx="743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0" i="0" lang="en-US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Público Alvo/Persona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409900" y="1560175"/>
            <a:ext cx="240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Gênero: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911575" y="7079686"/>
            <a:ext cx="340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Hábitos de Compra: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6154655" y="1706509"/>
            <a:ext cx="5471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1790531" y="3234964"/>
            <a:ext cx="228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Localização: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1028700" y="3326277"/>
            <a:ext cx="5681100" cy="36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Estado Cívil: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821875" y="5186934"/>
            <a:ext cx="251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Escolaridade: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11925106" y="1500789"/>
            <a:ext cx="1023491" cy="4483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Idade: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11876870" y="5157330"/>
            <a:ext cx="264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Renda Familiar: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12001792" y="7079686"/>
            <a:ext cx="151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Hobbies: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2794802" y="8772875"/>
            <a:ext cx="562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Expectativas ao produto/ serviço: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9421118" y="8748168"/>
            <a:ext cx="416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Motivação de Compra: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4" name="Google Shape;114;p1"/>
          <p:cNvCxnSpPr/>
          <p:nvPr/>
        </p:nvCxnSpPr>
        <p:spPr>
          <a:xfrm>
            <a:off x="6091421" y="2295389"/>
            <a:ext cx="1820466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5" name="Google Shape;115;p1"/>
          <p:cNvCxnSpPr/>
          <p:nvPr/>
        </p:nvCxnSpPr>
        <p:spPr>
          <a:xfrm>
            <a:off x="6154655" y="7779755"/>
            <a:ext cx="1681032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6" name="Google Shape;116;p1"/>
          <p:cNvCxnSpPr/>
          <p:nvPr/>
        </p:nvCxnSpPr>
        <p:spPr>
          <a:xfrm>
            <a:off x="9989470" y="2239909"/>
            <a:ext cx="1735611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7" name="Google Shape;117;p1"/>
          <p:cNvCxnSpPr/>
          <p:nvPr/>
        </p:nvCxnSpPr>
        <p:spPr>
          <a:xfrm>
            <a:off x="10781490" y="5822583"/>
            <a:ext cx="94359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8" name="Google Shape;118;p1"/>
          <p:cNvCxnSpPr/>
          <p:nvPr/>
        </p:nvCxnSpPr>
        <p:spPr>
          <a:xfrm>
            <a:off x="9951370" y="7779755"/>
            <a:ext cx="1768686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9" name="Google Shape;119;p1"/>
          <p:cNvCxnSpPr/>
          <p:nvPr/>
        </p:nvCxnSpPr>
        <p:spPr>
          <a:xfrm rot="-5400000">
            <a:off x="7095443" y="7039512"/>
            <a:ext cx="1518587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0" name="Google Shape;120;p1"/>
          <p:cNvCxnSpPr/>
          <p:nvPr/>
        </p:nvCxnSpPr>
        <p:spPr>
          <a:xfrm rot="-5400000">
            <a:off x="9289309" y="7117694"/>
            <a:ext cx="1362222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1" name="Google Shape;121;p1"/>
          <p:cNvSpPr/>
          <p:nvPr/>
        </p:nvSpPr>
        <p:spPr>
          <a:xfrm>
            <a:off x="6926738" y="2911729"/>
            <a:ext cx="4114800" cy="4114800"/>
          </a:xfrm>
          <a:custGeom>
            <a:rect b="b" l="l" r="r" t="t"/>
            <a:pathLst>
              <a:path extrusionOk="0" h="4114800" w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2" name="Google Shape;122;p1"/>
          <p:cNvSpPr/>
          <p:nvPr/>
        </p:nvSpPr>
        <p:spPr>
          <a:xfrm>
            <a:off x="409893" y="8727912"/>
            <a:ext cx="2152332" cy="1204027"/>
          </a:xfrm>
          <a:custGeom>
            <a:rect b="b" l="l" r="r" t="t"/>
            <a:pathLst>
              <a:path extrusionOk="0" h="1204027" w="2152332">
                <a:moveTo>
                  <a:pt x="0" y="0"/>
                </a:moveTo>
                <a:lnTo>
                  <a:pt x="2152332" y="0"/>
                </a:lnTo>
                <a:lnTo>
                  <a:pt x="2152332" y="1204027"/>
                </a:lnTo>
                <a:lnTo>
                  <a:pt x="0" y="120402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-5699" r="-5696" t="0"/>
            </a:stretch>
          </a:blipFill>
          <a:ln>
            <a:noFill/>
          </a:ln>
        </p:spPr>
      </p:sp>
      <p:pic>
        <p:nvPicPr>
          <p:cNvPr id="123" name="Google Shape;123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5299450" y="8555675"/>
            <a:ext cx="2812533" cy="152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Google Shape;128;g1f2eb4c6df8_2_0"/>
          <p:cNvCxnSpPr/>
          <p:nvPr/>
        </p:nvCxnSpPr>
        <p:spPr>
          <a:xfrm rot="1430275">
            <a:off x="-858921" y="5319535"/>
            <a:ext cx="21125789" cy="0"/>
          </a:xfrm>
          <a:prstGeom prst="straightConnector1">
            <a:avLst/>
          </a:prstGeom>
          <a:noFill/>
          <a:ln cap="flat" cmpd="sng" w="19050">
            <a:solidFill>
              <a:srgbClr val="7FCB7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9" name="Google Shape;129;g1f2eb4c6df8_2_0"/>
          <p:cNvCxnSpPr/>
          <p:nvPr/>
        </p:nvCxnSpPr>
        <p:spPr>
          <a:xfrm rot="-1444831">
            <a:off x="-940278" y="5133973"/>
            <a:ext cx="20169600" cy="0"/>
          </a:xfrm>
          <a:prstGeom prst="straightConnector1">
            <a:avLst/>
          </a:prstGeom>
          <a:noFill/>
          <a:ln cap="flat" cmpd="sng" w="19050">
            <a:solidFill>
              <a:srgbClr val="7FCB7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0" name="Google Shape;130;g1f2eb4c6df8_2_0"/>
          <p:cNvCxnSpPr/>
          <p:nvPr/>
        </p:nvCxnSpPr>
        <p:spPr>
          <a:xfrm>
            <a:off x="-38978" y="1031483"/>
            <a:ext cx="18394500" cy="0"/>
          </a:xfrm>
          <a:prstGeom prst="straightConnector1">
            <a:avLst/>
          </a:prstGeom>
          <a:noFill/>
          <a:ln cap="flat" cmpd="sng" w="28575">
            <a:solidFill>
              <a:srgbClr val="7FCB7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1" name="Google Shape;131;g1f2eb4c6df8_2_0"/>
          <p:cNvSpPr/>
          <p:nvPr/>
        </p:nvSpPr>
        <p:spPr>
          <a:xfrm>
            <a:off x="7944802" y="3759788"/>
            <a:ext cx="2397125" cy="2397115"/>
          </a:xfrm>
          <a:custGeom>
            <a:rect b="b" l="l" r="r" t="t"/>
            <a:pathLst>
              <a:path extrusionOk="0" h="6349974" w="6350000">
                <a:moveTo>
                  <a:pt x="6350000" y="3175025"/>
                </a:moveTo>
                <a:cubicBezTo>
                  <a:pt x="6350000" y="4928451"/>
                  <a:pt x="4928476" y="6349974"/>
                  <a:pt x="3175000" y="6349974"/>
                </a:cubicBezTo>
                <a:cubicBezTo>
                  <a:pt x="1421498" y="6349974"/>
                  <a:pt x="0" y="4928451"/>
                  <a:pt x="0" y="3175025"/>
                </a:cubicBezTo>
                <a:cubicBezTo>
                  <a:pt x="0" y="1421511"/>
                  <a:pt x="1421498" y="0"/>
                  <a:pt x="3175000" y="0"/>
                </a:cubicBezTo>
                <a:cubicBezTo>
                  <a:pt x="4928501" y="0"/>
                  <a:pt x="6350000" y="1421511"/>
                  <a:pt x="6350000" y="3175025"/>
                </a:cubicBezTo>
                <a:close/>
              </a:path>
            </a:pathLst>
          </a:custGeom>
          <a:solidFill>
            <a:srgbClr val="000000">
              <a:alpha val="0"/>
            </a:srgbClr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1f2eb4c6df8_2_0"/>
          <p:cNvSpPr/>
          <p:nvPr/>
        </p:nvSpPr>
        <p:spPr>
          <a:xfrm>
            <a:off x="7750144" y="3475248"/>
            <a:ext cx="2794000" cy="2793989"/>
          </a:xfrm>
          <a:custGeom>
            <a:rect b="b" l="l" r="r" t="t"/>
            <a:pathLst>
              <a:path extrusionOk="0" h="6349974" w="6350000">
                <a:moveTo>
                  <a:pt x="6350000" y="3175025"/>
                </a:moveTo>
                <a:cubicBezTo>
                  <a:pt x="6350000" y="4928451"/>
                  <a:pt x="4928476" y="6349974"/>
                  <a:pt x="3175000" y="6349974"/>
                </a:cubicBezTo>
                <a:cubicBezTo>
                  <a:pt x="1421498" y="6349974"/>
                  <a:pt x="0" y="4928451"/>
                  <a:pt x="0" y="3175025"/>
                </a:cubicBezTo>
                <a:cubicBezTo>
                  <a:pt x="0" y="1421511"/>
                  <a:pt x="1421498" y="0"/>
                  <a:pt x="3175000" y="0"/>
                </a:cubicBezTo>
                <a:cubicBezTo>
                  <a:pt x="4928501" y="0"/>
                  <a:pt x="6350000" y="1421511"/>
                  <a:pt x="6350000" y="3175025"/>
                </a:cubicBez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g1f2eb4c6df8_2_0"/>
          <p:cNvSpPr txBox="1"/>
          <p:nvPr/>
        </p:nvSpPr>
        <p:spPr>
          <a:xfrm>
            <a:off x="3145642" y="8045630"/>
            <a:ext cx="4389000" cy="5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31"/>
              <a:buFont typeface="Arial"/>
              <a:buNone/>
            </a:pPr>
            <a:r>
              <a:rPr b="0" i="0" lang="en-US" sz="3531" u="none" cap="none" strike="noStrike">
                <a:solidFill>
                  <a:srgbClr val="67A660"/>
                </a:solidFill>
                <a:latin typeface="Arial"/>
                <a:ea typeface="Arial"/>
                <a:cs typeface="Arial"/>
                <a:sym typeface="Arial"/>
              </a:rPr>
              <a:t>Dor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g1f2eb4c6df8_2_0"/>
          <p:cNvSpPr txBox="1"/>
          <p:nvPr/>
        </p:nvSpPr>
        <p:spPr>
          <a:xfrm>
            <a:off x="11588901" y="8045630"/>
            <a:ext cx="4389000" cy="5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31"/>
              <a:buFont typeface="Arial"/>
              <a:buNone/>
            </a:pPr>
            <a:r>
              <a:rPr b="0" i="0" lang="en-US" sz="3531" u="none" cap="none" strike="noStrike">
                <a:solidFill>
                  <a:srgbClr val="67A660"/>
                </a:solidFill>
                <a:latin typeface="Arial"/>
                <a:ea typeface="Arial"/>
                <a:cs typeface="Arial"/>
                <a:sym typeface="Arial"/>
              </a:rPr>
              <a:t>Ganhos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5" name="Google Shape;135;g1f2eb4c6df8_2_0"/>
          <p:cNvCxnSpPr/>
          <p:nvPr/>
        </p:nvCxnSpPr>
        <p:spPr>
          <a:xfrm>
            <a:off x="1449012" y="8555217"/>
            <a:ext cx="15536100" cy="0"/>
          </a:xfrm>
          <a:prstGeom prst="straightConnector1">
            <a:avLst/>
          </a:prstGeom>
          <a:noFill/>
          <a:ln cap="flat" cmpd="sng" w="28575">
            <a:solidFill>
              <a:srgbClr val="7FCB7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6" name="Google Shape;136;g1f2eb4c6df8_2_0"/>
          <p:cNvSpPr txBox="1"/>
          <p:nvPr/>
        </p:nvSpPr>
        <p:spPr>
          <a:xfrm>
            <a:off x="7263440" y="1195557"/>
            <a:ext cx="3628200" cy="9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52"/>
              <a:buFont typeface="Arial"/>
              <a:buNone/>
            </a:pPr>
            <a:r>
              <a:rPr b="0" i="0" lang="en-US" sz="305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que seu cliente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5845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52"/>
              <a:buFont typeface="Arial"/>
              <a:buNone/>
            </a:pPr>
            <a:r>
              <a:t/>
            </a:r>
            <a:endParaRPr b="0" i="0" sz="3052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g1f2eb4c6df8_2_0"/>
          <p:cNvSpPr txBox="1"/>
          <p:nvPr/>
        </p:nvSpPr>
        <p:spPr>
          <a:xfrm>
            <a:off x="12814939" y="3562503"/>
            <a:ext cx="5057100" cy="10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47"/>
              <a:buFont typeface="Arial"/>
              <a:buNone/>
            </a:pPr>
            <a:r>
              <a:rPr b="0" i="0" lang="en-US" sz="31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que seu cliente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098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47"/>
              <a:buFont typeface="Arial"/>
              <a:buNone/>
            </a:pPr>
            <a:r>
              <a:t/>
            </a:r>
            <a:endParaRPr b="0" i="0" sz="314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g1f2eb4c6df8_2_0"/>
          <p:cNvSpPr txBox="1"/>
          <p:nvPr/>
        </p:nvSpPr>
        <p:spPr>
          <a:xfrm>
            <a:off x="6486762" y="6071449"/>
            <a:ext cx="5314500" cy="8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8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56"/>
              <a:buFont typeface="Arial"/>
              <a:buNone/>
            </a:pPr>
            <a:r>
              <a:rPr b="0" i="0" lang="en-US" sz="255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que seu cliente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097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56"/>
              <a:buFont typeface="Arial"/>
              <a:buNone/>
            </a:pPr>
            <a:r>
              <a:rPr b="0" i="0" lang="en-US" sz="2556" u="none" cap="none" strike="noStrike">
                <a:solidFill>
                  <a:srgbClr val="67A660"/>
                </a:solidFill>
                <a:latin typeface="Arial"/>
                <a:ea typeface="Arial"/>
                <a:cs typeface="Arial"/>
                <a:sym typeface="Arial"/>
              </a:rPr>
              <a:t>fala e faz?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g1f2eb4c6df8_2_0"/>
          <p:cNvSpPr txBox="1"/>
          <p:nvPr/>
        </p:nvSpPr>
        <p:spPr>
          <a:xfrm>
            <a:off x="535562" y="3441448"/>
            <a:ext cx="4635300" cy="9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85"/>
              <a:buFont typeface="Arial"/>
              <a:buNone/>
            </a:pPr>
            <a:r>
              <a:rPr b="0" i="0" lang="en-US" sz="288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que seu cliente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098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85"/>
              <a:buFont typeface="Arial"/>
              <a:buNone/>
            </a:pPr>
            <a:r>
              <a:t/>
            </a:r>
            <a:endParaRPr b="0" i="0" sz="2885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g1f2eb4c6df8_2_0"/>
          <p:cNvSpPr txBox="1"/>
          <p:nvPr/>
        </p:nvSpPr>
        <p:spPr>
          <a:xfrm>
            <a:off x="651400" y="294350"/>
            <a:ext cx="39207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1"/>
              <a:buFont typeface="Arial"/>
              <a:buNone/>
            </a:pPr>
            <a:r>
              <a:rPr b="1" i="0" lang="en-US" sz="293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MAPA DE EMPATIA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1f2eb4c6df8_2_0"/>
          <p:cNvSpPr txBox="1"/>
          <p:nvPr/>
        </p:nvSpPr>
        <p:spPr>
          <a:xfrm>
            <a:off x="7619414" y="1566487"/>
            <a:ext cx="2916300" cy="4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31"/>
              <a:buFont typeface="Arial"/>
              <a:buNone/>
            </a:pPr>
            <a:r>
              <a:rPr b="0" i="0" lang="en-US" sz="3131" u="none" cap="none" strike="noStrike">
                <a:solidFill>
                  <a:srgbClr val="67A660"/>
                </a:solidFill>
                <a:latin typeface="Arial"/>
                <a:ea typeface="Arial"/>
                <a:cs typeface="Arial"/>
                <a:sym typeface="Arial"/>
              </a:rPr>
              <a:t>pensa e sente?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1f2eb4c6df8_2_0"/>
          <p:cNvSpPr txBox="1"/>
          <p:nvPr/>
        </p:nvSpPr>
        <p:spPr>
          <a:xfrm>
            <a:off x="-83730" y="3835169"/>
            <a:ext cx="5815500" cy="43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31"/>
              <a:buFont typeface="Arial"/>
              <a:buNone/>
            </a:pPr>
            <a:r>
              <a:rPr b="0" i="0" lang="en-US" sz="2831" u="none" cap="none" strike="noStrike">
                <a:solidFill>
                  <a:srgbClr val="67A660"/>
                </a:solidFill>
                <a:latin typeface="Arial"/>
                <a:ea typeface="Arial"/>
                <a:cs typeface="Arial"/>
                <a:sym typeface="Arial"/>
              </a:rPr>
              <a:t>escuta?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1f2eb4c6df8_2_0"/>
          <p:cNvSpPr txBox="1"/>
          <p:nvPr/>
        </p:nvSpPr>
        <p:spPr>
          <a:xfrm>
            <a:off x="15021185" y="4012575"/>
            <a:ext cx="1200000" cy="4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31"/>
              <a:buFont typeface="Arial"/>
              <a:buNone/>
            </a:pPr>
            <a:r>
              <a:rPr b="0" i="0" lang="en-US" sz="3131" u="none" cap="none" strike="noStrike">
                <a:solidFill>
                  <a:srgbClr val="67A660"/>
                </a:solidFill>
                <a:latin typeface="Arial"/>
                <a:ea typeface="Arial"/>
                <a:cs typeface="Arial"/>
                <a:sym typeface="Arial"/>
              </a:rPr>
              <a:t>vê?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" name="Google Shape;144;g1f2eb4c6df8_2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91127" y="78926"/>
            <a:ext cx="2006989" cy="9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1f2eb4c6df8_2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09500" y="75525"/>
            <a:ext cx="1674625" cy="93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